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5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8014D1-3D90-4FF8-B1BC-7ECCE9690C54}"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014D1-3D90-4FF8-B1BC-7ECCE9690C54}"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014D1-3D90-4FF8-B1BC-7ECCE9690C54}"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014D1-3D90-4FF8-B1BC-7ECCE9690C54}"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8014D1-3D90-4FF8-B1BC-7ECCE9690C54}"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8014D1-3D90-4FF8-B1BC-7ECCE9690C54}" type="datetimeFigureOut">
              <a:rPr lang="en-US" smtClean="0"/>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8014D1-3D90-4FF8-B1BC-7ECCE9690C54}" type="datetimeFigureOut">
              <a:rPr lang="en-US" smtClean="0"/>
              <a:t>11/23/2014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8014D1-3D90-4FF8-B1BC-7ECCE9690C54}" type="datetimeFigureOut">
              <a:rPr lang="en-US" smtClean="0"/>
              <a:t>11/23/2014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014D1-3D90-4FF8-B1BC-7ECCE9690C54}" type="datetimeFigureOut">
              <a:rPr lang="en-US" smtClean="0"/>
              <a:t>11/23/2014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014D1-3D90-4FF8-B1BC-7ECCE9690C54}" type="datetimeFigureOut">
              <a:rPr lang="en-US" smtClean="0"/>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014D1-3D90-4FF8-B1BC-7ECCE9690C54}" type="datetimeFigureOut">
              <a:rPr lang="en-US" smtClean="0"/>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EF4A7-A736-4710-9252-DC06578C753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014D1-3D90-4FF8-B1BC-7ECCE9690C54}" type="datetimeFigureOut">
              <a:rPr lang="en-US" smtClean="0"/>
              <a:t>11/23/2014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EF4A7-A736-4710-9252-DC06578C7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1257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0" y="1040525"/>
            <a:ext cx="10310648" cy="5817476"/>
          </a:xfrm>
          <a:prstGeom prst="rect">
            <a:avLst/>
          </a:prstGeom>
        </p:spPr>
      </p:pic>
      <p:sp>
        <p:nvSpPr>
          <p:cNvPr id="12" name="TextBox 11"/>
          <p:cNvSpPr txBox="1"/>
          <p:nvPr/>
        </p:nvSpPr>
        <p:spPr>
          <a:xfrm>
            <a:off x="331075" y="1497720"/>
            <a:ext cx="4469857" cy="830997"/>
          </a:xfrm>
          <a:prstGeom prst="rect">
            <a:avLst/>
          </a:prstGeom>
          <a:noFill/>
        </p:spPr>
        <p:txBody>
          <a:bodyPr wrap="square" rtlCol="0">
            <a:spAutoFit/>
          </a:bodyPr>
          <a:lstStyle/>
          <a:p>
            <a:r>
              <a:rPr lang="en-US" sz="4800" b="1" dirty="0" smtClean="0">
                <a:solidFill>
                  <a:srgbClr val="C00000"/>
                </a:solidFill>
                <a:effectLst>
                  <a:innerShdw blurRad="63500" dist="50800" dir="18900000">
                    <a:prstClr val="black">
                      <a:alpha val="50000"/>
                    </a:prstClr>
                  </a:innerShdw>
                </a:effectLst>
                <a:latin typeface="Trajan Pro" pitchFamily="18" charset="0"/>
              </a:rPr>
              <a:t>Who is</a:t>
            </a:r>
            <a:endParaRPr lang="en-US" sz="4800" b="1" dirty="0">
              <a:solidFill>
                <a:srgbClr val="C00000"/>
              </a:solidFill>
              <a:effectLst>
                <a:innerShdw blurRad="63500" dist="50800" dir="18900000">
                  <a:prstClr val="black">
                    <a:alpha val="50000"/>
                  </a:prstClr>
                </a:innerShdw>
              </a:effectLst>
              <a:latin typeface="Trajan Pro" pitchFamily="18" charset="0"/>
            </a:endParaRPr>
          </a:p>
        </p:txBody>
      </p:sp>
      <p:pic>
        <p:nvPicPr>
          <p:cNvPr id="13" name="Picture 12" descr="Jesus1.gif"/>
          <p:cNvPicPr>
            <a:picLocks noChangeAspect="1"/>
          </p:cNvPicPr>
          <p:nvPr/>
        </p:nvPicPr>
        <p:blipFill>
          <a:blip r:embed="rId3" cstate="print"/>
          <a:stretch>
            <a:fillRect/>
          </a:stretch>
        </p:blipFill>
        <p:spPr>
          <a:xfrm>
            <a:off x="1119352" y="1631236"/>
            <a:ext cx="3873498" cy="2609687"/>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539430"/>
          </a:xfrm>
          <a:prstGeom prst="rect">
            <a:avLst/>
          </a:prstGeom>
          <a:noFill/>
          <a:ln>
            <a:noFill/>
          </a:ln>
        </p:spPr>
        <p:txBody>
          <a:bodyPr wrap="square" rtlCol="0">
            <a:spAutoFit/>
          </a:bodyPr>
          <a:lstStyle/>
          <a:p>
            <a:r>
              <a:rPr lang="en-US" sz="3200" dirty="0" smtClean="0">
                <a:latin typeface="Candara" pitchFamily="34" charset="0"/>
              </a:rPr>
              <a:t>‘These who were hired last worked only one hour,’ they said, ‘and you have made them equal to us who have borne the burden of the work and the heat of the day.’</a:t>
            </a:r>
          </a:p>
          <a:p>
            <a:r>
              <a:rPr lang="en-US" sz="3200" dirty="0" smtClean="0">
                <a:latin typeface="Candara" pitchFamily="34" charset="0"/>
              </a:rPr>
              <a:t>“But he answered one of them, ‘I am not being unfair to you, friend. Didn’t you agree to work for a denarius? </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Take your pay and go. I want to give the one who was hired last the same as I gave you. Don’t I have the right to do what I want with my own money? Or are you envious because I am generous?’ “So the last will be first, and the first will be last.”</a:t>
            </a:r>
          </a:p>
          <a:p>
            <a:pPr algn="r"/>
            <a:r>
              <a:rPr lang="en-US" sz="3200" dirty="0" smtClean="0">
                <a:latin typeface="Candara" pitchFamily="34" charset="0"/>
              </a:rPr>
              <a:t>Matthew 20:1-16 </a:t>
            </a:r>
            <a:endParaRPr lang="en-US" sz="3200" b="1" baseline="300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567559" y="488720"/>
            <a:ext cx="8576441" cy="2585323"/>
          </a:xfrm>
          <a:prstGeom prst="rect">
            <a:avLst/>
          </a:prstGeom>
          <a:noFill/>
          <a:ln>
            <a:noFill/>
          </a:ln>
        </p:spPr>
        <p:txBody>
          <a:bodyPr wrap="square" rtlCol="0">
            <a:spAutoFit/>
          </a:bodyPr>
          <a:lstStyle/>
          <a:p>
            <a:pPr>
              <a:lnSpc>
                <a:spcPct val="150000"/>
              </a:lnSpc>
            </a:pPr>
            <a:r>
              <a:rPr lang="en-US" sz="3600" b="1" i="1" u="sng" dirty="0" smtClean="0">
                <a:latin typeface="Candara" pitchFamily="34" charset="0"/>
              </a:rPr>
              <a:t>Justice </a:t>
            </a:r>
            <a:r>
              <a:rPr lang="en-US" sz="3600" i="1" dirty="0" smtClean="0">
                <a:latin typeface="Candara" pitchFamily="34" charset="0"/>
              </a:rPr>
              <a:t>is </a:t>
            </a:r>
            <a:r>
              <a:rPr lang="en-US" sz="3600" i="1" dirty="0" smtClean="0">
                <a:latin typeface="Candara" pitchFamily="34" charset="0"/>
              </a:rPr>
              <a:t>getting what you deserve</a:t>
            </a:r>
            <a:endParaRPr lang="en-US" sz="3600" dirty="0" smtClean="0">
              <a:latin typeface="Candara" pitchFamily="34" charset="0"/>
            </a:endParaRPr>
          </a:p>
          <a:p>
            <a:pPr>
              <a:lnSpc>
                <a:spcPct val="150000"/>
              </a:lnSpc>
            </a:pPr>
            <a:r>
              <a:rPr lang="en-US" sz="3600" b="1" i="1" u="sng" dirty="0" smtClean="0">
                <a:latin typeface="Candara" pitchFamily="34" charset="0"/>
              </a:rPr>
              <a:t>Mercy </a:t>
            </a:r>
            <a:r>
              <a:rPr lang="en-US" sz="3600" i="1" dirty="0" smtClean="0">
                <a:latin typeface="Candara" pitchFamily="34" charset="0"/>
              </a:rPr>
              <a:t>is </a:t>
            </a:r>
            <a:r>
              <a:rPr lang="en-US" sz="3600" i="1" dirty="0" smtClean="0">
                <a:latin typeface="Candara" pitchFamily="34" charset="0"/>
              </a:rPr>
              <a:t>NOT getting what you deserve</a:t>
            </a:r>
            <a:endParaRPr lang="en-US" sz="3600" dirty="0" smtClean="0">
              <a:latin typeface="Candara" pitchFamily="34" charset="0"/>
            </a:endParaRPr>
          </a:p>
          <a:p>
            <a:pPr>
              <a:lnSpc>
                <a:spcPct val="150000"/>
              </a:lnSpc>
            </a:pPr>
            <a:r>
              <a:rPr lang="en-US" sz="3600" b="1" i="1" u="sng" dirty="0" smtClean="0">
                <a:latin typeface="Candara" pitchFamily="34" charset="0"/>
              </a:rPr>
              <a:t>Grace </a:t>
            </a:r>
            <a:r>
              <a:rPr lang="en-US" sz="3600" i="1" dirty="0" smtClean="0">
                <a:latin typeface="Candara" pitchFamily="34" charset="0"/>
              </a:rPr>
              <a:t>is </a:t>
            </a:r>
            <a:r>
              <a:rPr lang="en-US" sz="3600" i="1" dirty="0" smtClean="0">
                <a:latin typeface="Candara" pitchFamily="34" charset="0"/>
              </a:rPr>
              <a:t>getting what you don’t </a:t>
            </a:r>
            <a:r>
              <a:rPr lang="en-US" sz="3600" i="1" dirty="0" smtClean="0">
                <a:latin typeface="Candara" pitchFamily="34" charset="0"/>
              </a:rPr>
              <a:t>deserve</a:t>
            </a:r>
            <a:endParaRPr lang="en-US" sz="36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835572"/>
            <a:ext cx="9144000" cy="1754326"/>
          </a:xfrm>
          <a:prstGeom prst="rect">
            <a:avLst/>
          </a:prstGeom>
          <a:noFill/>
          <a:ln>
            <a:noFill/>
          </a:ln>
        </p:spPr>
        <p:txBody>
          <a:bodyPr wrap="square" rtlCol="0">
            <a:spAutoFit/>
          </a:bodyPr>
          <a:lstStyle/>
          <a:p>
            <a:r>
              <a:rPr lang="en-US" sz="3600" b="1" dirty="0" smtClean="0">
                <a:latin typeface="Candara" pitchFamily="34" charset="0"/>
              </a:rPr>
              <a:t>Grace </a:t>
            </a:r>
            <a:r>
              <a:rPr lang="en-US" sz="3600" b="1" dirty="0" smtClean="0">
                <a:latin typeface="Candara" pitchFamily="34" charset="0"/>
              </a:rPr>
              <a:t>is practical </a:t>
            </a:r>
            <a:r>
              <a:rPr lang="en-US" sz="3600" b="1" u="sng" dirty="0" smtClean="0">
                <a:latin typeface="Candara" pitchFamily="34" charset="0"/>
              </a:rPr>
              <a:t>GENEROSITY</a:t>
            </a:r>
            <a:endParaRPr lang="en-US" sz="3600" dirty="0" smtClean="0">
              <a:latin typeface="Candara" pitchFamily="34" charset="0"/>
            </a:endParaRPr>
          </a:p>
          <a:p>
            <a:pPr>
              <a:spcBef>
                <a:spcPts val="1200"/>
              </a:spcBef>
            </a:pPr>
            <a:r>
              <a:rPr lang="en-US" sz="2400" dirty="0" smtClean="0">
                <a:latin typeface="Candara" pitchFamily="34" charset="0"/>
              </a:rPr>
              <a:t>Grace is a problem for those who are inherently </a:t>
            </a:r>
            <a:r>
              <a:rPr lang="en-US" sz="2400" b="1" u="sng" dirty="0" smtClean="0">
                <a:latin typeface="Candara" pitchFamily="34" charset="0"/>
              </a:rPr>
              <a:t>Competitive</a:t>
            </a:r>
            <a:endParaRPr lang="en-US" sz="2400" dirty="0" smtClean="0">
              <a:latin typeface="Candara" pitchFamily="34" charset="0"/>
            </a:endParaRPr>
          </a:p>
          <a:p>
            <a:pPr>
              <a:spcBef>
                <a:spcPts val="1200"/>
              </a:spcBef>
            </a:pPr>
            <a:r>
              <a:rPr lang="en-US" sz="2800" i="1" dirty="0" smtClean="0">
                <a:latin typeface="Candara" pitchFamily="34" charset="0"/>
              </a:rPr>
              <a:t>“So the last will be first, and the first will be last</a:t>
            </a:r>
            <a:r>
              <a:rPr lang="en-US" sz="2800" i="1" dirty="0" smtClean="0">
                <a:latin typeface="Candara" pitchFamily="34" charset="0"/>
              </a:rPr>
              <a:t>.”</a:t>
            </a:r>
            <a:endParaRPr lang="en-US" sz="28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835572"/>
            <a:ext cx="9144000" cy="2369880"/>
          </a:xfrm>
          <a:prstGeom prst="rect">
            <a:avLst/>
          </a:prstGeom>
          <a:noFill/>
          <a:ln>
            <a:noFill/>
          </a:ln>
        </p:spPr>
        <p:txBody>
          <a:bodyPr wrap="square" rtlCol="0">
            <a:spAutoFit/>
          </a:bodyPr>
          <a:lstStyle/>
          <a:p>
            <a:r>
              <a:rPr lang="en-US" sz="3600" b="1" dirty="0" smtClean="0">
                <a:latin typeface="Candara" pitchFamily="34" charset="0"/>
              </a:rPr>
              <a:t>Grace </a:t>
            </a:r>
            <a:r>
              <a:rPr lang="en-US" sz="3600" b="1" dirty="0" smtClean="0">
                <a:latin typeface="Candara" pitchFamily="34" charset="0"/>
              </a:rPr>
              <a:t>is </a:t>
            </a:r>
            <a:r>
              <a:rPr lang="en-US" sz="3600" b="1" u="sng" dirty="0" smtClean="0">
                <a:latin typeface="Candara" pitchFamily="34" charset="0"/>
              </a:rPr>
              <a:t>CONFRONTATIONAL</a:t>
            </a:r>
            <a:endParaRPr lang="en-US" sz="3600" dirty="0" smtClean="0">
              <a:latin typeface="Candara" pitchFamily="34" charset="0"/>
            </a:endParaRPr>
          </a:p>
          <a:p>
            <a:pPr>
              <a:spcBef>
                <a:spcPts val="1200"/>
              </a:spcBef>
            </a:pPr>
            <a:r>
              <a:rPr lang="en-US" sz="2800" i="1" dirty="0" smtClean="0">
                <a:latin typeface="Candara" pitchFamily="34" charset="0"/>
              </a:rPr>
              <a:t>Grace is a problem for those who benefit from </a:t>
            </a:r>
            <a:r>
              <a:rPr lang="en-US" sz="2800" b="1" i="1" u="sng" dirty="0" smtClean="0">
                <a:latin typeface="Candara" pitchFamily="34" charset="0"/>
              </a:rPr>
              <a:t>INEQUALITY</a:t>
            </a:r>
            <a:endParaRPr lang="en-US" sz="2800" i="1" dirty="0" smtClean="0">
              <a:latin typeface="Candara" pitchFamily="34" charset="0"/>
            </a:endParaRPr>
          </a:p>
          <a:p>
            <a:pPr>
              <a:spcBef>
                <a:spcPts val="1200"/>
              </a:spcBef>
            </a:pPr>
            <a:r>
              <a:rPr lang="en-US" sz="3200" i="1" dirty="0" smtClean="0">
                <a:latin typeface="Candara" pitchFamily="34" charset="0"/>
              </a:rPr>
              <a:t>“You have made them equal to us who have borne the burden of the work and the heat of the day.” </a:t>
            </a:r>
            <a:r>
              <a:rPr lang="en-US" sz="2400" dirty="0" smtClean="0">
                <a:latin typeface="Candara" pitchFamily="34" charset="0"/>
              </a:rPr>
              <a:t>v12</a:t>
            </a:r>
            <a:endParaRPr lang="en-US" sz="32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835572"/>
            <a:ext cx="9144000" cy="2369880"/>
          </a:xfrm>
          <a:prstGeom prst="rect">
            <a:avLst/>
          </a:prstGeom>
          <a:noFill/>
          <a:ln>
            <a:noFill/>
          </a:ln>
        </p:spPr>
        <p:txBody>
          <a:bodyPr wrap="square" rtlCol="0">
            <a:spAutoFit/>
          </a:bodyPr>
          <a:lstStyle/>
          <a:p>
            <a:r>
              <a:rPr lang="en-US" sz="3600" b="1" dirty="0" smtClean="0">
                <a:latin typeface="Candara" pitchFamily="34" charset="0"/>
              </a:rPr>
              <a:t>Grace </a:t>
            </a:r>
            <a:r>
              <a:rPr lang="en-US" sz="3600" b="1" dirty="0" smtClean="0">
                <a:latin typeface="Candara" pitchFamily="34" charset="0"/>
              </a:rPr>
              <a:t>is the only </a:t>
            </a:r>
            <a:r>
              <a:rPr lang="en-US" sz="3600" b="1" u="sng" dirty="0" smtClean="0">
                <a:latin typeface="Candara" pitchFamily="34" charset="0"/>
              </a:rPr>
              <a:t>CURE</a:t>
            </a:r>
            <a:endParaRPr lang="en-US" sz="3600" dirty="0" smtClean="0">
              <a:latin typeface="Candara" pitchFamily="34" charset="0"/>
            </a:endParaRPr>
          </a:p>
          <a:p>
            <a:pPr>
              <a:spcBef>
                <a:spcPts val="1200"/>
              </a:spcBef>
            </a:pPr>
            <a:r>
              <a:rPr lang="en-US" sz="2800" i="1" dirty="0" smtClean="0">
                <a:latin typeface="Candara" pitchFamily="34" charset="0"/>
              </a:rPr>
              <a:t>Grace is of little value to those who do not </a:t>
            </a:r>
            <a:r>
              <a:rPr lang="en-US" sz="2800" i="1" dirty="0" smtClean="0">
                <a:latin typeface="Candara" pitchFamily="34" charset="0"/>
              </a:rPr>
              <a:t>feel they </a:t>
            </a:r>
            <a:r>
              <a:rPr lang="en-US" sz="2800" i="1" dirty="0" smtClean="0">
                <a:latin typeface="Candara" pitchFamily="34" charset="0"/>
              </a:rPr>
              <a:t>need it</a:t>
            </a:r>
            <a:endParaRPr lang="en-US" sz="2800" dirty="0" smtClean="0">
              <a:latin typeface="Candara" pitchFamily="34" charset="0"/>
            </a:endParaRPr>
          </a:p>
          <a:p>
            <a:pPr>
              <a:spcBef>
                <a:spcPts val="1200"/>
              </a:spcBef>
            </a:pPr>
            <a:r>
              <a:rPr lang="en-US" sz="3200" dirty="0" smtClean="0">
                <a:latin typeface="Candara" pitchFamily="34" charset="0"/>
              </a:rPr>
              <a:t>Some Pharisees who were with him heard him say this and asked, “What? Are we blind too?” </a:t>
            </a:r>
            <a:r>
              <a:rPr lang="en-US" sz="2800" dirty="0" err="1" smtClean="0">
                <a:latin typeface="Candara" pitchFamily="34" charset="0"/>
              </a:rPr>
              <a:t>Jn</a:t>
            </a:r>
            <a:r>
              <a:rPr lang="en-US" sz="2800" dirty="0" smtClean="0">
                <a:latin typeface="Candara" pitchFamily="34" charset="0"/>
              </a:rPr>
              <a:t> 9:40</a:t>
            </a:r>
            <a:endParaRPr lang="en-US" sz="28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646386" y="835572"/>
            <a:ext cx="8497614" cy="2062103"/>
          </a:xfrm>
          <a:prstGeom prst="rect">
            <a:avLst/>
          </a:prstGeom>
          <a:noFill/>
          <a:ln>
            <a:noFill/>
          </a:ln>
        </p:spPr>
        <p:txBody>
          <a:bodyPr wrap="square" rtlCol="0">
            <a:spAutoFit/>
          </a:bodyPr>
          <a:lstStyle/>
          <a:p>
            <a:pPr>
              <a:spcAft>
                <a:spcPts val="1200"/>
              </a:spcAft>
            </a:pPr>
            <a:r>
              <a:rPr lang="en-US" sz="3600" i="1" dirty="0" smtClean="0">
                <a:latin typeface="Candara" pitchFamily="34" charset="0"/>
              </a:rPr>
              <a:t>Grateful Heart – cure for pride</a:t>
            </a:r>
            <a:endParaRPr lang="en-US" sz="3600" dirty="0" smtClean="0">
              <a:latin typeface="Candara" pitchFamily="34" charset="0"/>
            </a:endParaRPr>
          </a:p>
          <a:p>
            <a:pPr>
              <a:spcAft>
                <a:spcPts val="1200"/>
              </a:spcAft>
            </a:pPr>
            <a:r>
              <a:rPr lang="en-US" sz="3600" i="1" dirty="0" smtClean="0">
                <a:latin typeface="Candara" pitchFamily="34" charset="0"/>
              </a:rPr>
              <a:t>Servant’s Heart – cure for arrogance</a:t>
            </a:r>
            <a:endParaRPr lang="en-US" sz="3600" dirty="0" smtClean="0">
              <a:latin typeface="Candara" pitchFamily="34" charset="0"/>
            </a:endParaRPr>
          </a:p>
          <a:p>
            <a:pPr>
              <a:spcAft>
                <a:spcPts val="1200"/>
              </a:spcAft>
            </a:pPr>
            <a:r>
              <a:rPr lang="en-US" sz="3600" i="1" dirty="0" smtClean="0">
                <a:latin typeface="Candara" pitchFamily="34" charset="0"/>
              </a:rPr>
              <a:t>Generous Heart – cure for indifference</a:t>
            </a:r>
            <a:endParaRPr lang="en-US" sz="36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1257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0" y="1040525"/>
            <a:ext cx="10310648" cy="5817476"/>
          </a:xfrm>
          <a:prstGeom prst="rect">
            <a:avLst/>
          </a:prstGeom>
        </p:spPr>
      </p:pic>
      <p:sp>
        <p:nvSpPr>
          <p:cNvPr id="6" name="TextBox 5"/>
          <p:cNvSpPr txBox="1"/>
          <p:nvPr/>
        </p:nvSpPr>
        <p:spPr>
          <a:xfrm>
            <a:off x="236482" y="4430111"/>
            <a:ext cx="5202622" cy="1144480"/>
          </a:xfrm>
          <a:prstGeom prst="rect">
            <a:avLst/>
          </a:prstGeom>
          <a:noFill/>
        </p:spPr>
        <p:txBody>
          <a:bodyPr wrap="square" rtlCol="0">
            <a:spAutoFit/>
          </a:bodyPr>
          <a:lstStyle/>
          <a:p>
            <a:pPr>
              <a:lnSpc>
                <a:spcPct val="150000"/>
              </a:lnSpc>
            </a:pPr>
            <a:r>
              <a:rPr lang="en-US" sz="2400" b="1" dirty="0" smtClean="0">
                <a:latin typeface="Trajan Pro" pitchFamily="18" charset="0"/>
              </a:rPr>
              <a:t>Comforting Companion </a:t>
            </a:r>
          </a:p>
          <a:p>
            <a:pPr>
              <a:lnSpc>
                <a:spcPct val="150000"/>
              </a:lnSpc>
            </a:pPr>
            <a:r>
              <a:rPr lang="en-US" sz="2400" b="1" dirty="0" smtClean="0">
                <a:latin typeface="Trajan Pro" pitchFamily="18" charset="0"/>
              </a:rPr>
              <a:t>Inspirational Teacher</a:t>
            </a:r>
            <a:endParaRPr lang="en-US" sz="2400" b="1" dirty="0">
              <a:latin typeface="Trajan Pro" pitchFamily="18" charset="0"/>
            </a:endParaRPr>
          </a:p>
        </p:txBody>
      </p:sp>
      <p:sp>
        <p:nvSpPr>
          <p:cNvPr id="10" name="TextBox 9"/>
          <p:cNvSpPr txBox="1"/>
          <p:nvPr/>
        </p:nvSpPr>
        <p:spPr>
          <a:xfrm>
            <a:off x="331075" y="1497720"/>
            <a:ext cx="4469857" cy="830997"/>
          </a:xfrm>
          <a:prstGeom prst="rect">
            <a:avLst/>
          </a:prstGeom>
          <a:noFill/>
        </p:spPr>
        <p:txBody>
          <a:bodyPr wrap="square" rtlCol="0">
            <a:spAutoFit/>
          </a:bodyPr>
          <a:lstStyle/>
          <a:p>
            <a:r>
              <a:rPr lang="en-US" sz="4800" b="1" dirty="0" smtClean="0">
                <a:solidFill>
                  <a:srgbClr val="C00000"/>
                </a:solidFill>
                <a:effectLst>
                  <a:innerShdw blurRad="63500" dist="50800" dir="18900000">
                    <a:prstClr val="black">
                      <a:alpha val="50000"/>
                    </a:prstClr>
                  </a:innerShdw>
                </a:effectLst>
                <a:latin typeface="Trajan Pro" pitchFamily="18" charset="0"/>
              </a:rPr>
              <a:t>Who is</a:t>
            </a:r>
            <a:endParaRPr lang="en-US" sz="4800" b="1" dirty="0">
              <a:solidFill>
                <a:srgbClr val="C00000"/>
              </a:solidFill>
              <a:effectLst>
                <a:innerShdw blurRad="63500" dist="50800" dir="18900000">
                  <a:prstClr val="black">
                    <a:alpha val="50000"/>
                  </a:prstClr>
                </a:innerShdw>
              </a:effectLst>
              <a:latin typeface="Trajan Pro" pitchFamily="18" charset="0"/>
            </a:endParaRPr>
          </a:p>
        </p:txBody>
      </p:sp>
      <p:pic>
        <p:nvPicPr>
          <p:cNvPr id="11" name="Picture 10" descr="Jesus1.gif"/>
          <p:cNvPicPr>
            <a:picLocks noChangeAspect="1"/>
          </p:cNvPicPr>
          <p:nvPr/>
        </p:nvPicPr>
        <p:blipFill>
          <a:blip r:embed="rId3" cstate="print"/>
          <a:stretch>
            <a:fillRect/>
          </a:stretch>
        </p:blipFill>
        <p:spPr>
          <a:xfrm>
            <a:off x="1119352" y="1631236"/>
            <a:ext cx="3873498" cy="2609687"/>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1257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0" y="1040525"/>
            <a:ext cx="10310648" cy="5817476"/>
          </a:xfrm>
          <a:prstGeom prst="rect">
            <a:avLst/>
          </a:prstGeom>
        </p:spPr>
      </p:pic>
      <p:sp>
        <p:nvSpPr>
          <p:cNvPr id="8" name="TextBox 7"/>
          <p:cNvSpPr txBox="1"/>
          <p:nvPr/>
        </p:nvSpPr>
        <p:spPr>
          <a:xfrm>
            <a:off x="331075" y="1497720"/>
            <a:ext cx="4469857" cy="830997"/>
          </a:xfrm>
          <a:prstGeom prst="rect">
            <a:avLst/>
          </a:prstGeom>
          <a:noFill/>
        </p:spPr>
        <p:txBody>
          <a:bodyPr wrap="square" rtlCol="0">
            <a:spAutoFit/>
          </a:bodyPr>
          <a:lstStyle/>
          <a:p>
            <a:r>
              <a:rPr lang="en-US" sz="4800" b="1" dirty="0" smtClean="0">
                <a:solidFill>
                  <a:srgbClr val="C00000"/>
                </a:solidFill>
                <a:effectLst>
                  <a:innerShdw blurRad="63500" dist="50800" dir="18900000">
                    <a:prstClr val="black">
                      <a:alpha val="50000"/>
                    </a:prstClr>
                  </a:innerShdw>
                </a:effectLst>
                <a:latin typeface="Trajan Pro" pitchFamily="18" charset="0"/>
              </a:rPr>
              <a:t>Who is</a:t>
            </a:r>
            <a:endParaRPr lang="en-US" sz="4800" b="1" dirty="0">
              <a:solidFill>
                <a:srgbClr val="C00000"/>
              </a:solidFill>
              <a:effectLst>
                <a:innerShdw blurRad="63500" dist="50800" dir="18900000">
                  <a:prstClr val="black">
                    <a:alpha val="50000"/>
                  </a:prstClr>
                </a:innerShdw>
              </a:effectLst>
              <a:latin typeface="Trajan Pro" pitchFamily="18" charset="0"/>
            </a:endParaRPr>
          </a:p>
        </p:txBody>
      </p:sp>
      <p:pic>
        <p:nvPicPr>
          <p:cNvPr id="5" name="Picture 4" descr="Jesus1.gif"/>
          <p:cNvPicPr>
            <a:picLocks noChangeAspect="1"/>
          </p:cNvPicPr>
          <p:nvPr/>
        </p:nvPicPr>
        <p:blipFill>
          <a:blip r:embed="rId3" cstate="print"/>
          <a:stretch>
            <a:fillRect/>
          </a:stretch>
        </p:blipFill>
        <p:spPr>
          <a:xfrm>
            <a:off x="1119352" y="1631236"/>
            <a:ext cx="3873498" cy="2609687"/>
          </a:xfrm>
          <a:prstGeom prst="rect">
            <a:avLst/>
          </a:prstGeom>
        </p:spPr>
      </p:pic>
      <p:sp>
        <p:nvSpPr>
          <p:cNvPr id="6" name="TextBox 5"/>
          <p:cNvSpPr txBox="1"/>
          <p:nvPr/>
        </p:nvSpPr>
        <p:spPr>
          <a:xfrm>
            <a:off x="220716" y="4196178"/>
            <a:ext cx="5202622" cy="2554545"/>
          </a:xfrm>
          <a:prstGeom prst="rect">
            <a:avLst/>
          </a:prstGeom>
          <a:noFill/>
        </p:spPr>
        <p:txBody>
          <a:bodyPr wrap="square" rtlCol="0">
            <a:spAutoFit/>
          </a:bodyPr>
          <a:lstStyle/>
          <a:p>
            <a:r>
              <a:rPr lang="en-US" sz="2800" i="1" dirty="0" smtClean="0">
                <a:latin typeface="Candara" pitchFamily="34" charset="0"/>
              </a:rPr>
              <a:t>“A church that doesn't provoke any crises, a gospel that doesn't unsettle, a word of God that doesn't get under anyone’s skin... what </a:t>
            </a:r>
            <a:r>
              <a:rPr lang="en-US" sz="2800" i="1" dirty="0" smtClean="0">
                <a:latin typeface="Candara" pitchFamily="34" charset="0"/>
              </a:rPr>
              <a:t>gospel is </a:t>
            </a:r>
            <a:r>
              <a:rPr lang="en-US" sz="2800" i="1" dirty="0" smtClean="0">
                <a:latin typeface="Candara" pitchFamily="34" charset="0"/>
              </a:rPr>
              <a:t>that?”</a:t>
            </a:r>
          </a:p>
          <a:p>
            <a:pPr algn="r"/>
            <a:r>
              <a:rPr lang="en-US" sz="2000" dirty="0" smtClean="0">
                <a:latin typeface="Candara" pitchFamily="34" charset="0"/>
              </a:rPr>
              <a:t>Bishop Romero</a:t>
            </a:r>
            <a:endParaRPr lang="en-US" sz="2000" b="1" dirty="0">
              <a:latin typeface="Candar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308324"/>
          </a:xfrm>
          <a:prstGeom prst="rect">
            <a:avLst/>
          </a:prstGeom>
          <a:noFill/>
          <a:ln>
            <a:noFill/>
          </a:ln>
        </p:spPr>
        <p:txBody>
          <a:bodyPr wrap="square" rtlCol="0">
            <a:spAutoFit/>
          </a:bodyPr>
          <a:lstStyle/>
          <a:p>
            <a:pPr algn="ctr"/>
            <a:r>
              <a:rPr lang="en-US" sz="3600" dirty="0" smtClean="0">
                <a:latin typeface="Candara" pitchFamily="34" charset="0"/>
              </a:rPr>
              <a:t>This is God’s Word for my life in this Place and at this Time. Today I am a new creation in Christ, I am God’s very own, and I </a:t>
            </a:r>
            <a:r>
              <a:rPr lang="en-US" sz="3600" u="sng" dirty="0" smtClean="0">
                <a:latin typeface="Candara" pitchFamily="34" charset="0"/>
              </a:rPr>
              <a:t>KNOW</a:t>
            </a:r>
            <a:r>
              <a:rPr lang="en-US" sz="3600" dirty="0" smtClean="0">
                <a:latin typeface="Candara" pitchFamily="34" charset="0"/>
              </a:rPr>
              <a:t> He has a purpose for my life.</a:t>
            </a:r>
            <a:endParaRPr lang="en-US" sz="36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062103"/>
          </a:xfrm>
          <a:prstGeom prst="rect">
            <a:avLst/>
          </a:prstGeom>
          <a:noFill/>
          <a:ln>
            <a:noFill/>
          </a:ln>
        </p:spPr>
        <p:txBody>
          <a:bodyPr wrap="square" rtlCol="0">
            <a:spAutoFit/>
          </a:bodyPr>
          <a:lstStyle/>
          <a:p>
            <a:r>
              <a:rPr lang="en-US" sz="3200" dirty="0" smtClean="0">
                <a:latin typeface="Candara" pitchFamily="34" charset="0"/>
              </a:rPr>
              <a:t>“For the kingdom of heaven is like a landowner who went out early in the morning to hire workers for his vineyard. He agreed to pay them a denarius</a:t>
            </a:r>
            <a:r>
              <a:rPr lang="en-US" sz="3200" baseline="30000" dirty="0" smtClean="0">
                <a:latin typeface="Candara" pitchFamily="34" charset="0"/>
              </a:rPr>
              <a:t> </a:t>
            </a:r>
            <a:r>
              <a:rPr lang="en-US" sz="3200" dirty="0" smtClean="0">
                <a:latin typeface="Candara" pitchFamily="34" charset="0"/>
              </a:rPr>
              <a:t>for the day and sent them into his vineyard.</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“About nine in the morning he went out and saw others standing in the marketplace doing nothing. He told them, ‘You also go and work in my vineyard, and I will pay you whatever is right.’ So they went.</a:t>
            </a:r>
          </a:p>
          <a:p>
            <a:r>
              <a:rPr lang="en-US" sz="3200" dirty="0" smtClean="0">
                <a:latin typeface="Candara" pitchFamily="34" charset="0"/>
              </a:rPr>
              <a:t>“He went out again about noon and about three in the afternoon and did the same thing. </a:t>
            </a:r>
            <a:endParaRPr lang="en-US" sz="3200" b="1" baseline="300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About five in the afternoon he went out and found still others standing around. He asked them, ‘Why have you been standing here all day long doing nothing?’ “‘Because no one has hired us,’ they answered. “He said to them, ‘You also go and work in my vineyard.’</a:t>
            </a:r>
            <a:endParaRPr lang="en-US" sz="3200" b="1" baseline="30000" dirty="0" smtClean="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“When evening came, the owner of the vineyard said to his foreman, ‘Call the workers and pay them their wages, beginning with the last ones hired and going on to the first.’ The workers who were hired about five in the afternoon came and each received a denarius. </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062103"/>
          </a:xfrm>
          <a:prstGeom prst="rect">
            <a:avLst/>
          </a:prstGeom>
          <a:noFill/>
          <a:ln>
            <a:noFill/>
          </a:ln>
        </p:spPr>
        <p:txBody>
          <a:bodyPr wrap="square" rtlCol="0">
            <a:spAutoFit/>
          </a:bodyPr>
          <a:lstStyle/>
          <a:p>
            <a:r>
              <a:rPr lang="en-US" sz="3200" dirty="0" smtClean="0">
                <a:latin typeface="Candara" pitchFamily="34" charset="0"/>
              </a:rPr>
              <a:t>So when those came who were hired first, they expected to receive more. But each one of them also received a denarius.</a:t>
            </a:r>
            <a:r>
              <a:rPr lang="en-US" sz="3200" b="1" baseline="30000" dirty="0" smtClean="0">
                <a:latin typeface="Candara" pitchFamily="34" charset="0"/>
              </a:rPr>
              <a:t> </a:t>
            </a:r>
            <a:r>
              <a:rPr lang="en-US" sz="3200" dirty="0" smtClean="0">
                <a:latin typeface="Candara" pitchFamily="34" charset="0"/>
              </a:rPr>
              <a:t>When they received it, they began to grumble against the landowner. </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530</Words>
  <Application>Microsoft Office PowerPoint</Application>
  <PresentationFormat>On-screen Show (4:3)</PresentationFormat>
  <Paragraphs>33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1</cp:revision>
  <dcterms:created xsi:type="dcterms:W3CDTF">2014-11-23T13:22:33Z</dcterms:created>
  <dcterms:modified xsi:type="dcterms:W3CDTF">2014-11-23T13:22:59Z</dcterms:modified>
</cp:coreProperties>
</file>