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5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5BA8AD-4BE6-471F-9215-C701F457CB65}" type="datetimeFigureOut">
              <a:rPr lang="en-US" smtClean="0"/>
              <a:t>12/24/2014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9396EA-F638-4E0B-80C7-D603FDD9592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98C91D1-72E5-495C-B8DE-C5C271F8FE1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F2E05B-DEB1-467C-B78C-771E9B3981BF}" type="datetimeFigureOut">
              <a:rPr lang="en-US" smtClean="0"/>
              <a:t>12/24/2014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2E05B-DEB1-467C-B78C-771E9B3981BF}" type="datetimeFigureOut">
              <a:rPr lang="en-US" smtClean="0"/>
              <a:t>12/24/2014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2E05B-DEB1-467C-B78C-771E9B3981BF}" type="datetimeFigureOut">
              <a:rPr lang="en-US" smtClean="0"/>
              <a:t>12/24/2014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2E05B-DEB1-467C-B78C-771E9B3981BF}" type="datetimeFigureOut">
              <a:rPr lang="en-US" smtClean="0"/>
              <a:t>12/24/2014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F2E05B-DEB1-467C-B78C-771E9B3981BF}" type="datetimeFigureOut">
              <a:rPr lang="en-US" smtClean="0"/>
              <a:t>12/24/2014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F2E05B-DEB1-467C-B78C-771E9B3981BF}" type="datetimeFigureOut">
              <a:rPr lang="en-US" smtClean="0"/>
              <a:t>12/24/2014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F2E05B-DEB1-467C-B78C-771E9B3981BF}" type="datetimeFigureOut">
              <a:rPr lang="en-US" smtClean="0"/>
              <a:t>12/24/2014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F2E05B-DEB1-467C-B78C-771E9B3981BF}" type="datetimeFigureOut">
              <a:rPr lang="en-US" smtClean="0"/>
              <a:t>12/24/2014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2E05B-DEB1-467C-B78C-771E9B3981BF}" type="datetimeFigureOut">
              <a:rPr lang="en-US" smtClean="0"/>
              <a:t>12/24/2014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F2E05B-DEB1-467C-B78C-771E9B3981BF}" type="datetimeFigureOut">
              <a:rPr lang="en-US" smtClean="0"/>
              <a:t>12/24/2014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F2E05B-DEB1-467C-B78C-771E9B3981BF}" type="datetimeFigureOut">
              <a:rPr lang="en-US" smtClean="0"/>
              <a:t>12/24/2014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68159-F3C0-4998-8E00-FE75AF1CCE0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F2E05B-DEB1-467C-B78C-771E9B3981BF}" type="datetimeFigureOut">
              <a:rPr lang="en-US" smtClean="0"/>
              <a:t>12/24/2014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68159-F3C0-4998-8E00-FE75AF1CCE0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2819400" y="2209800"/>
            <a:ext cx="6324600" cy="1200329"/>
          </a:xfrm>
          <a:prstGeom prst="rect">
            <a:avLst/>
          </a:prstGeom>
          <a:noFill/>
        </p:spPr>
        <p:txBody>
          <a:bodyPr wrap="square" rtlCol="0">
            <a:spAutoFit/>
          </a:bodyPr>
          <a:lstStyle/>
          <a:p>
            <a:pPr algn="ctr"/>
            <a:r>
              <a:rPr lang="en-US" sz="4400" dirty="0" smtClean="0">
                <a:solidFill>
                  <a:srgbClr val="FFFFCC"/>
                </a:solidFill>
                <a:latin typeface="Trajan Pro" pitchFamily="18" charset="0"/>
              </a:rPr>
              <a:t>The Proclamation</a:t>
            </a:r>
            <a:endParaRPr lang="en-US" sz="4000" b="1" cap="small" dirty="0" smtClean="0">
              <a:solidFill>
                <a:srgbClr val="FFFFCC"/>
              </a:solidFill>
              <a:latin typeface="Trajan Pro" pitchFamily="18" charset="0"/>
            </a:endParaRPr>
          </a:p>
          <a:p>
            <a:pPr algn="ctr"/>
            <a:r>
              <a:rPr lang="en-US" sz="2800" dirty="0" smtClean="0">
                <a:solidFill>
                  <a:srgbClr val="FFFFCC"/>
                </a:solidFill>
                <a:latin typeface="Candara" pitchFamily="34" charset="0"/>
              </a:rPr>
              <a:t>Luke 2:8-20</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038600" y="838200"/>
            <a:ext cx="4800600" cy="3970318"/>
          </a:xfrm>
          <a:prstGeom prst="rect">
            <a:avLst/>
          </a:prstGeom>
          <a:noFill/>
        </p:spPr>
        <p:txBody>
          <a:bodyPr wrap="square" rtlCol="0">
            <a:spAutoFit/>
          </a:bodyPr>
          <a:lstStyle/>
          <a:p>
            <a:r>
              <a:rPr lang="en-US" sz="2800" dirty="0" smtClean="0">
                <a:solidFill>
                  <a:srgbClr val="FFFFCC"/>
                </a:solidFill>
              </a:rPr>
              <a:t>“You fear the world too much,' she answered gently. 'All your other hopes have merged into the hope of being beyond the chance of its reproach. I have seen your nobler aspirations fall off, one by one, until the master passion, Gain, engrosses you. Have I not?” </a:t>
            </a:r>
            <a:endParaRPr lang="en-US" sz="2800" dirty="0">
              <a:solidFill>
                <a:srgbClr val="FFFFCC"/>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038600" y="1371600"/>
            <a:ext cx="4800600" cy="2062103"/>
          </a:xfrm>
          <a:prstGeom prst="rect">
            <a:avLst/>
          </a:prstGeom>
          <a:noFill/>
        </p:spPr>
        <p:txBody>
          <a:bodyPr wrap="square" rtlCol="0">
            <a:spAutoFit/>
          </a:bodyPr>
          <a:lstStyle/>
          <a:p>
            <a:r>
              <a:rPr lang="en-US" sz="3200" dirty="0" smtClean="0">
                <a:solidFill>
                  <a:srgbClr val="FFFFCC"/>
                </a:solidFill>
                <a:latin typeface="Candara" pitchFamily="34" charset="0"/>
              </a:rPr>
              <a:t>“Come to me all you who are weary and heavy laden and I will give you rest.”</a:t>
            </a:r>
          </a:p>
          <a:p>
            <a:pPr algn="r"/>
            <a:r>
              <a:rPr lang="en-US" sz="3200" dirty="0" smtClean="0">
                <a:solidFill>
                  <a:srgbClr val="FFFFCC"/>
                </a:solidFill>
                <a:latin typeface="Candara" pitchFamily="34" charset="0"/>
              </a:rPr>
              <a:t> </a:t>
            </a:r>
            <a:r>
              <a:rPr lang="en-US" sz="2400" dirty="0" smtClean="0">
                <a:solidFill>
                  <a:srgbClr val="FFFFCC"/>
                </a:solidFill>
                <a:latin typeface="Candara" pitchFamily="34" charset="0"/>
              </a:rPr>
              <a:t>Matthew 11:28</a:t>
            </a:r>
            <a:endParaRPr lang="en-US" sz="3200" dirty="0" smtClean="0">
              <a:solidFill>
                <a:srgbClr val="FFFFCC"/>
              </a:solidFill>
              <a:latin typeface="Candar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6" name="TextBox 5"/>
          <p:cNvSpPr txBox="1"/>
          <p:nvPr/>
        </p:nvSpPr>
        <p:spPr>
          <a:xfrm>
            <a:off x="3124200" y="1371600"/>
            <a:ext cx="5715000" cy="1292662"/>
          </a:xfrm>
          <a:prstGeom prst="rect">
            <a:avLst/>
          </a:prstGeom>
          <a:noFill/>
        </p:spPr>
        <p:txBody>
          <a:bodyPr wrap="square" rtlCol="0">
            <a:spAutoFit/>
          </a:bodyPr>
          <a:lstStyle/>
          <a:p>
            <a:pPr algn="ctr"/>
            <a:r>
              <a:rPr lang="en-US" sz="3600" dirty="0" smtClean="0">
                <a:solidFill>
                  <a:srgbClr val="FFFFCC"/>
                </a:solidFill>
                <a:latin typeface="Candara" pitchFamily="34" charset="0"/>
              </a:rPr>
              <a:t>Ghost of Christmas Present</a:t>
            </a:r>
            <a:endParaRPr lang="en-US" sz="2800" dirty="0" smtClean="0">
              <a:solidFill>
                <a:srgbClr val="FFFFCC"/>
              </a:solidFill>
              <a:latin typeface="Candara" pitchFamily="34" charset="0"/>
            </a:endParaRPr>
          </a:p>
          <a:p>
            <a:pPr algn="ctr">
              <a:spcBef>
                <a:spcPts val="1200"/>
              </a:spcBef>
            </a:pPr>
            <a:r>
              <a:rPr lang="en-US" sz="3200" i="1" dirty="0" smtClean="0">
                <a:solidFill>
                  <a:srgbClr val="FFFFCC"/>
                </a:solidFill>
                <a:latin typeface="Candara" pitchFamily="34" charset="0"/>
              </a:rPr>
              <a:t>You feel too little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3886200" y="609600"/>
            <a:ext cx="5029200" cy="5016758"/>
          </a:xfrm>
          <a:prstGeom prst="rect">
            <a:avLst/>
          </a:prstGeom>
          <a:noFill/>
        </p:spPr>
        <p:txBody>
          <a:bodyPr wrap="square" rtlCol="0">
            <a:spAutoFit/>
          </a:bodyPr>
          <a:lstStyle/>
          <a:p>
            <a:r>
              <a:rPr lang="en-US" sz="3200" dirty="0" smtClean="0">
                <a:solidFill>
                  <a:srgbClr val="FFFFCC"/>
                </a:solidFill>
                <a:latin typeface="Candara" pitchFamily="34" charset="0"/>
              </a:rPr>
              <a:t>“Mankind was my business. The common welfare was my business; charity, mercy, forbearance, and benevolence were all my business. The dealings of my trade were but a drop of water in the comprehensive ocean of my business!”</a:t>
            </a:r>
          </a:p>
          <a:p>
            <a:pPr algn="r"/>
            <a:r>
              <a:rPr lang="en-US" sz="2400" dirty="0" smtClean="0">
                <a:solidFill>
                  <a:srgbClr val="FFFFCC"/>
                </a:solidFill>
                <a:latin typeface="Candara" pitchFamily="34" charset="0"/>
              </a:rPr>
              <a:t>Jacob Marley</a:t>
            </a:r>
            <a:endParaRPr lang="en-US" sz="2400" dirty="0">
              <a:solidFill>
                <a:srgbClr val="FFFFCC"/>
              </a:solidFill>
              <a:latin typeface="Candar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114800" y="609600"/>
            <a:ext cx="4724400" cy="5016758"/>
          </a:xfrm>
          <a:prstGeom prst="rect">
            <a:avLst/>
          </a:prstGeom>
          <a:noFill/>
        </p:spPr>
        <p:txBody>
          <a:bodyPr wrap="square" rtlCol="0">
            <a:spAutoFit/>
          </a:bodyPr>
          <a:lstStyle/>
          <a:p>
            <a:r>
              <a:rPr lang="en-US" sz="3200" dirty="0" smtClean="0">
                <a:solidFill>
                  <a:srgbClr val="FFFFCC"/>
                </a:solidFill>
                <a:latin typeface="Candara" pitchFamily="34" charset="0"/>
              </a:rPr>
              <a:t>“The spirit of the Lord is upon me, because he has anointed me to proclaim good news to the poor. He has sent me to proclaim freedom for the prisoners and recovery of sight for the blind, to set the oppressed free”</a:t>
            </a:r>
          </a:p>
          <a:p>
            <a:pPr algn="r"/>
            <a:r>
              <a:rPr lang="en-US" sz="3200" dirty="0" smtClean="0">
                <a:solidFill>
                  <a:srgbClr val="FFFFCC"/>
                </a:solidFill>
                <a:latin typeface="Candara" pitchFamily="34" charset="0"/>
              </a:rPr>
              <a:t>Luke 4:18</a:t>
            </a:r>
            <a:endParaRPr lang="en-US" sz="3200" dirty="0">
              <a:solidFill>
                <a:srgbClr val="FFFFCC"/>
              </a:solidFill>
              <a:latin typeface="Candara"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6" name="TextBox 5"/>
          <p:cNvSpPr txBox="1"/>
          <p:nvPr/>
        </p:nvSpPr>
        <p:spPr>
          <a:xfrm>
            <a:off x="3124200" y="1371600"/>
            <a:ext cx="5715000" cy="1292662"/>
          </a:xfrm>
          <a:prstGeom prst="rect">
            <a:avLst/>
          </a:prstGeom>
          <a:noFill/>
        </p:spPr>
        <p:txBody>
          <a:bodyPr wrap="square" rtlCol="0">
            <a:spAutoFit/>
          </a:bodyPr>
          <a:lstStyle/>
          <a:p>
            <a:pPr algn="ctr"/>
            <a:r>
              <a:rPr lang="en-US" sz="3600" dirty="0" smtClean="0">
                <a:solidFill>
                  <a:srgbClr val="FFFFCC"/>
                </a:solidFill>
                <a:latin typeface="Candara" pitchFamily="34" charset="0"/>
              </a:rPr>
              <a:t>Ghost of Christmas Future</a:t>
            </a:r>
            <a:endParaRPr lang="en-US" sz="2800" dirty="0" smtClean="0">
              <a:solidFill>
                <a:srgbClr val="FFFFCC"/>
              </a:solidFill>
              <a:latin typeface="Candara" pitchFamily="34" charset="0"/>
            </a:endParaRPr>
          </a:p>
          <a:p>
            <a:pPr algn="ctr">
              <a:spcBef>
                <a:spcPts val="1200"/>
              </a:spcBef>
            </a:pPr>
            <a:r>
              <a:rPr lang="en-US" sz="3200" i="1" dirty="0" smtClean="0">
                <a:solidFill>
                  <a:srgbClr val="FFFFCC"/>
                </a:solidFill>
                <a:latin typeface="Candara" pitchFamily="34" charset="0"/>
              </a:rPr>
              <a:t>The Hope of Redemption</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3733800" y="609600"/>
            <a:ext cx="5105400" cy="3539430"/>
          </a:xfrm>
          <a:prstGeom prst="rect">
            <a:avLst/>
          </a:prstGeom>
          <a:noFill/>
        </p:spPr>
        <p:txBody>
          <a:bodyPr wrap="square" rtlCol="0">
            <a:spAutoFit/>
          </a:bodyPr>
          <a:lstStyle/>
          <a:p>
            <a:r>
              <a:rPr lang="en-US" sz="3200" dirty="0" smtClean="0">
                <a:solidFill>
                  <a:srgbClr val="FFFFCC"/>
                </a:solidFill>
                <a:latin typeface="Candara" pitchFamily="34" charset="0"/>
              </a:rPr>
              <a:t>‘Men's courses will foreshadow certain ends, to which, if persevered in, they must lead,’ said Scrooge. ‘But if the courses be departed from, the ends will change.’</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114800" y="609600"/>
            <a:ext cx="4724400" cy="5016758"/>
          </a:xfrm>
          <a:prstGeom prst="rect">
            <a:avLst/>
          </a:prstGeom>
          <a:noFill/>
        </p:spPr>
        <p:txBody>
          <a:bodyPr wrap="square" rtlCol="0">
            <a:spAutoFit/>
          </a:bodyPr>
          <a:lstStyle/>
          <a:p>
            <a:r>
              <a:rPr lang="en-US" sz="3200" dirty="0" smtClean="0">
                <a:solidFill>
                  <a:srgbClr val="FFFFCC"/>
                </a:solidFill>
                <a:latin typeface="Candara" pitchFamily="34" charset="0"/>
              </a:rPr>
              <a:t>“I am not the man I once was” he says, “I will not be the man I might have been, had it not been for this. Why show me this if I am past all hope? Assure me that I may yet change these shadows you have shown me, by an altered life.”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3733800" y="1676400"/>
            <a:ext cx="5105400" cy="2185214"/>
          </a:xfrm>
          <a:prstGeom prst="rect">
            <a:avLst/>
          </a:prstGeom>
          <a:noFill/>
        </p:spPr>
        <p:txBody>
          <a:bodyPr wrap="square" rtlCol="0">
            <a:spAutoFit/>
          </a:bodyPr>
          <a:lstStyle/>
          <a:p>
            <a:pPr algn="ctr"/>
            <a:r>
              <a:rPr lang="en-US" sz="3600" i="1" dirty="0" smtClean="0">
                <a:solidFill>
                  <a:srgbClr val="FFFFCC"/>
                </a:solidFill>
                <a:latin typeface="Candara" pitchFamily="34" charset="0"/>
              </a:rPr>
              <a:t>“I have come that they may have life, and have it to the full.” </a:t>
            </a:r>
          </a:p>
          <a:p>
            <a:pPr algn="r"/>
            <a:r>
              <a:rPr lang="en-US" sz="2800" dirty="0" smtClean="0">
                <a:solidFill>
                  <a:srgbClr val="FFFFCC"/>
                </a:solidFill>
                <a:latin typeface="Candara" pitchFamily="34" charset="0"/>
              </a:rPr>
              <a:t>John 10:10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114800" y="1066800"/>
            <a:ext cx="4724400" cy="4551374"/>
          </a:xfrm>
          <a:prstGeom prst="rect">
            <a:avLst/>
          </a:prstGeom>
          <a:noFill/>
        </p:spPr>
        <p:txBody>
          <a:bodyPr wrap="square" rtlCol="0">
            <a:spAutoFit/>
          </a:bodyPr>
          <a:lstStyle/>
          <a:p>
            <a:pPr>
              <a:lnSpc>
                <a:spcPct val="114000"/>
              </a:lnSpc>
            </a:pPr>
            <a:r>
              <a:rPr lang="en-US" sz="3200" i="1" dirty="0" smtClean="0">
                <a:solidFill>
                  <a:srgbClr val="FFFFCC"/>
                </a:solidFill>
                <a:latin typeface="Candara" pitchFamily="34" charset="0"/>
              </a:rPr>
              <a:t>“I will honor Christmas in my heart, and try to keep it all the year. I will live in the Past, the Present, and the Future. The Spirits of all Three shall strive within me. I will not shut out the lessons that they teach!”</a:t>
            </a:r>
            <a:endParaRPr lang="en-US" sz="3200" dirty="0">
              <a:solidFill>
                <a:srgbClr val="FFFFCC"/>
              </a:solidFill>
              <a:latin typeface="Candara"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038600" y="381000"/>
            <a:ext cx="5105400" cy="4832092"/>
          </a:xfrm>
          <a:prstGeom prst="rect">
            <a:avLst/>
          </a:prstGeom>
          <a:noFill/>
        </p:spPr>
        <p:txBody>
          <a:bodyPr wrap="square" rtlCol="0">
            <a:spAutoFit/>
          </a:bodyPr>
          <a:lstStyle/>
          <a:p>
            <a:r>
              <a:rPr lang="en-US" sz="2800" dirty="0" smtClean="0">
                <a:solidFill>
                  <a:srgbClr val="FFFFCC"/>
                </a:solidFill>
                <a:latin typeface="Candara" pitchFamily="34" charset="0"/>
              </a:rPr>
              <a:t>And there were shepherds living out in the fields nearby, keeping watch over their flocks at night. </a:t>
            </a:r>
            <a:r>
              <a:rPr lang="en-US" sz="2800" b="1" baseline="30000" dirty="0" smtClean="0">
                <a:solidFill>
                  <a:srgbClr val="FFFFCC"/>
                </a:solidFill>
                <a:latin typeface="Candara" pitchFamily="34" charset="0"/>
              </a:rPr>
              <a:t> </a:t>
            </a:r>
            <a:r>
              <a:rPr lang="en-US" sz="2800" dirty="0" smtClean="0">
                <a:solidFill>
                  <a:srgbClr val="FFFFCC"/>
                </a:solidFill>
                <a:latin typeface="Candara" pitchFamily="34" charset="0"/>
              </a:rPr>
              <a:t>An angel of the Lord appeared to them, and the glory of the Lord shone around them, and they were terrified. But the angel said to them, “Do not be afraid. I bring you good news that will cause great joy for all the people.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191000" y="381000"/>
            <a:ext cx="4953000" cy="4401205"/>
          </a:xfrm>
          <a:prstGeom prst="rect">
            <a:avLst/>
          </a:prstGeom>
          <a:noFill/>
        </p:spPr>
        <p:txBody>
          <a:bodyPr wrap="square" rtlCol="0">
            <a:spAutoFit/>
          </a:bodyPr>
          <a:lstStyle/>
          <a:p>
            <a:r>
              <a:rPr lang="en-US" sz="2800" dirty="0" smtClean="0">
                <a:solidFill>
                  <a:srgbClr val="FFFFCC"/>
                </a:solidFill>
                <a:latin typeface="Candara" pitchFamily="34" charset="0"/>
              </a:rPr>
              <a:t>Today in the town of David a Savior has been born to you; he is the Messiah, the Lord.</a:t>
            </a:r>
            <a:r>
              <a:rPr lang="en-US" sz="2800" b="1" baseline="30000" dirty="0" smtClean="0">
                <a:solidFill>
                  <a:srgbClr val="FFFFCC"/>
                </a:solidFill>
                <a:latin typeface="Candara" pitchFamily="34" charset="0"/>
              </a:rPr>
              <a:t> </a:t>
            </a:r>
            <a:r>
              <a:rPr lang="en-US" sz="2800" dirty="0" smtClean="0">
                <a:solidFill>
                  <a:srgbClr val="FFFFCC"/>
                </a:solidFill>
                <a:latin typeface="Candara" pitchFamily="34" charset="0"/>
              </a:rPr>
              <a:t>This will be a sign to you: You will find a baby wrapped in cloths and lying in a manger.”</a:t>
            </a:r>
          </a:p>
          <a:p>
            <a:r>
              <a:rPr lang="en-US" sz="2800" b="1" baseline="30000" dirty="0" smtClean="0">
                <a:solidFill>
                  <a:srgbClr val="FFFFCC"/>
                </a:solidFill>
                <a:latin typeface="Candara" pitchFamily="34" charset="0"/>
              </a:rPr>
              <a:t> </a:t>
            </a:r>
            <a:r>
              <a:rPr lang="en-US" sz="2800" dirty="0" smtClean="0">
                <a:solidFill>
                  <a:srgbClr val="FFFFCC"/>
                </a:solidFill>
                <a:latin typeface="Candara" pitchFamily="34" charset="0"/>
              </a:rPr>
              <a:t>Suddenly a great company of the heavenly host appeared with the angel, praising God and saying,</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114800" y="381000"/>
            <a:ext cx="5029200" cy="4401205"/>
          </a:xfrm>
          <a:prstGeom prst="rect">
            <a:avLst/>
          </a:prstGeom>
          <a:noFill/>
        </p:spPr>
        <p:txBody>
          <a:bodyPr wrap="square" rtlCol="0">
            <a:spAutoFit/>
          </a:bodyPr>
          <a:lstStyle/>
          <a:p>
            <a:r>
              <a:rPr lang="en-US" sz="2800" b="1" baseline="30000" dirty="0" smtClean="0">
                <a:solidFill>
                  <a:srgbClr val="FFFFCC"/>
                </a:solidFill>
                <a:latin typeface="Candara" pitchFamily="34" charset="0"/>
              </a:rPr>
              <a:t> </a:t>
            </a:r>
            <a:r>
              <a:rPr lang="en-US" sz="2800" dirty="0" smtClean="0">
                <a:solidFill>
                  <a:srgbClr val="FFFFCC"/>
                </a:solidFill>
                <a:latin typeface="Candara" pitchFamily="34" charset="0"/>
              </a:rPr>
              <a:t>“Glory to God in the highest heaven, and on earth peace to those on whom his favor rests.”</a:t>
            </a:r>
          </a:p>
          <a:p>
            <a:r>
              <a:rPr lang="en-US" sz="2800" b="1" baseline="30000" dirty="0" smtClean="0">
                <a:solidFill>
                  <a:srgbClr val="FFFFCC"/>
                </a:solidFill>
                <a:latin typeface="Candara" pitchFamily="34" charset="0"/>
              </a:rPr>
              <a:t> </a:t>
            </a:r>
            <a:r>
              <a:rPr lang="en-US" sz="2800" dirty="0" smtClean="0">
                <a:solidFill>
                  <a:srgbClr val="FFFFCC"/>
                </a:solidFill>
                <a:latin typeface="Candara" pitchFamily="34" charset="0"/>
              </a:rPr>
              <a:t>When the angels had left them and gone into heaven, the shepherds said to one another, “Let’s go to Bethlehem and see this thing that has happened, which the Lord has told us about.”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191000" y="381000"/>
            <a:ext cx="4953000" cy="5262979"/>
          </a:xfrm>
          <a:prstGeom prst="rect">
            <a:avLst/>
          </a:prstGeom>
          <a:noFill/>
        </p:spPr>
        <p:txBody>
          <a:bodyPr wrap="square" rtlCol="0">
            <a:spAutoFit/>
          </a:bodyPr>
          <a:lstStyle/>
          <a:p>
            <a:r>
              <a:rPr lang="en-US" sz="2800" dirty="0" smtClean="0">
                <a:solidFill>
                  <a:srgbClr val="FFFFCC"/>
                </a:solidFill>
                <a:latin typeface="Candara" pitchFamily="34" charset="0"/>
              </a:rPr>
              <a:t>So they hurried off and found Mary and Joseph, and the baby, who was lying in the manger. When they had seen him, they spread the word concerning what had been told them about this child, and all who heard it were amazed at what the shepherds said to them. </a:t>
            </a:r>
            <a:r>
              <a:rPr lang="en-US" sz="2800" b="1" baseline="30000" dirty="0" smtClean="0">
                <a:solidFill>
                  <a:srgbClr val="FFFFCC"/>
                </a:solidFill>
                <a:latin typeface="Candara" pitchFamily="34" charset="0"/>
              </a:rPr>
              <a:t> </a:t>
            </a:r>
            <a:r>
              <a:rPr lang="en-US" sz="2800" dirty="0" smtClean="0">
                <a:solidFill>
                  <a:srgbClr val="FFFFCC"/>
                </a:solidFill>
                <a:latin typeface="Candara" pitchFamily="34" charset="0"/>
              </a:rPr>
              <a:t>But Mary treasured up all these things and pondered them in her heart.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4267200" y="1143000"/>
            <a:ext cx="4648200" cy="3108543"/>
          </a:xfrm>
          <a:prstGeom prst="rect">
            <a:avLst/>
          </a:prstGeom>
          <a:noFill/>
        </p:spPr>
        <p:txBody>
          <a:bodyPr wrap="square" rtlCol="0">
            <a:spAutoFit/>
          </a:bodyPr>
          <a:lstStyle/>
          <a:p>
            <a:r>
              <a:rPr lang="en-US" sz="2800" dirty="0" smtClean="0">
                <a:solidFill>
                  <a:srgbClr val="FFFFCC"/>
                </a:solidFill>
                <a:latin typeface="Candara" pitchFamily="34" charset="0"/>
              </a:rPr>
              <a:t>The shepherds returned, glorifying and praising God for all the things they had heard and seen, which were just as they had been told.”</a:t>
            </a:r>
          </a:p>
          <a:p>
            <a:pPr algn="r"/>
            <a:r>
              <a:rPr lang="en-US" sz="2800" dirty="0" smtClean="0">
                <a:solidFill>
                  <a:srgbClr val="FFFFCC"/>
                </a:solidFill>
                <a:latin typeface="Candara" pitchFamily="34" charset="0"/>
              </a:rPr>
              <a:t>Luke 2:8-20</a:t>
            </a:r>
            <a:endParaRPr lang="en-US" sz="2800" dirty="0">
              <a:solidFill>
                <a:srgbClr val="FFFFCC"/>
              </a:solidFill>
              <a:latin typeface="Candar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3124200" y="2209800"/>
            <a:ext cx="5486400" cy="1107996"/>
          </a:xfrm>
          <a:prstGeom prst="rect">
            <a:avLst/>
          </a:prstGeom>
          <a:noFill/>
        </p:spPr>
        <p:txBody>
          <a:bodyPr wrap="square" rtlCol="0">
            <a:spAutoFit/>
          </a:bodyPr>
          <a:lstStyle/>
          <a:p>
            <a:pPr algn="ctr"/>
            <a:r>
              <a:rPr lang="en-US" sz="6600" dirty="0" smtClean="0">
                <a:solidFill>
                  <a:srgbClr val="FFFFCC"/>
                </a:solidFill>
                <a:latin typeface="Edwardian Script ITC" pitchFamily="66" charset="0"/>
              </a:rPr>
              <a:t>A Christmas Carol</a:t>
            </a:r>
            <a:endParaRPr lang="en-US" sz="3200" dirty="0" smtClean="0">
              <a:solidFill>
                <a:srgbClr val="FFFFCC"/>
              </a:solidFill>
              <a:latin typeface="Edwardian Script ITC" pitchFamily="6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5" name="TextBox 4"/>
          <p:cNvSpPr txBox="1"/>
          <p:nvPr/>
        </p:nvSpPr>
        <p:spPr>
          <a:xfrm>
            <a:off x="3200400" y="1905000"/>
            <a:ext cx="5486400" cy="1323439"/>
          </a:xfrm>
          <a:prstGeom prst="rect">
            <a:avLst/>
          </a:prstGeom>
          <a:noFill/>
        </p:spPr>
        <p:txBody>
          <a:bodyPr wrap="square" rtlCol="0">
            <a:spAutoFit/>
          </a:bodyPr>
          <a:lstStyle/>
          <a:p>
            <a:pPr algn="ctr"/>
            <a:r>
              <a:rPr lang="en-US" sz="4000" i="1" dirty="0" smtClean="0">
                <a:solidFill>
                  <a:srgbClr val="FFFFCC"/>
                </a:solidFill>
                <a:latin typeface="Candara" pitchFamily="34" charset="0"/>
              </a:rPr>
              <a:t>There is a little bit of Scrooge in all of us.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iStock_000007196277Small.jpg"/>
          <p:cNvPicPr>
            <a:picLocks noChangeAspect="1"/>
          </p:cNvPicPr>
          <p:nvPr/>
        </p:nvPicPr>
        <p:blipFill>
          <a:blip r:embed="rId3" cstate="print"/>
          <a:stretch>
            <a:fillRect/>
          </a:stretch>
        </p:blipFill>
        <p:spPr>
          <a:xfrm>
            <a:off x="0" y="0"/>
            <a:ext cx="9160184" cy="6858000"/>
          </a:xfrm>
          <a:prstGeom prst="rect">
            <a:avLst/>
          </a:prstGeom>
        </p:spPr>
      </p:pic>
      <p:sp>
        <p:nvSpPr>
          <p:cNvPr id="6" name="TextBox 5"/>
          <p:cNvSpPr txBox="1"/>
          <p:nvPr/>
        </p:nvSpPr>
        <p:spPr>
          <a:xfrm>
            <a:off x="3200400" y="1447800"/>
            <a:ext cx="5715000" cy="1292662"/>
          </a:xfrm>
          <a:prstGeom prst="rect">
            <a:avLst/>
          </a:prstGeom>
          <a:noFill/>
        </p:spPr>
        <p:txBody>
          <a:bodyPr wrap="square" rtlCol="0">
            <a:spAutoFit/>
          </a:bodyPr>
          <a:lstStyle/>
          <a:p>
            <a:pPr algn="ctr"/>
            <a:r>
              <a:rPr lang="en-US" sz="3600" dirty="0" smtClean="0">
                <a:solidFill>
                  <a:srgbClr val="FFFFCC"/>
                </a:solidFill>
                <a:latin typeface="Candara" pitchFamily="34" charset="0"/>
              </a:rPr>
              <a:t>Ghost of Christmas Past</a:t>
            </a:r>
            <a:endParaRPr lang="en-US" sz="2800" dirty="0" smtClean="0">
              <a:solidFill>
                <a:srgbClr val="FFFFCC"/>
              </a:solidFill>
              <a:latin typeface="Candara" pitchFamily="34" charset="0"/>
            </a:endParaRPr>
          </a:p>
          <a:p>
            <a:pPr algn="ctr">
              <a:spcBef>
                <a:spcPts val="1200"/>
              </a:spcBef>
            </a:pPr>
            <a:r>
              <a:rPr lang="en-US" sz="3200" i="1" dirty="0" smtClean="0">
                <a:solidFill>
                  <a:srgbClr val="FFFFCC"/>
                </a:solidFill>
                <a:latin typeface="Candara" pitchFamily="34" charset="0"/>
              </a:rPr>
              <a:t>You fear too much</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509</Words>
  <Application>Microsoft Office PowerPoint</Application>
  <PresentationFormat>On-screen Show (4:3)</PresentationFormat>
  <Paragraphs>49</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Gedon</dc:creator>
  <cp:lastModifiedBy>Steve Gedon</cp:lastModifiedBy>
  <cp:revision>1</cp:revision>
  <dcterms:created xsi:type="dcterms:W3CDTF">2014-12-24T19:37:21Z</dcterms:created>
  <dcterms:modified xsi:type="dcterms:W3CDTF">2014-12-24T19:38:11Z</dcterms:modified>
</cp:coreProperties>
</file>