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660"/>
  </p:normalViewPr>
  <p:slideViewPr>
    <p:cSldViewPr>
      <p:cViewPr varScale="1">
        <p:scale>
          <a:sx n="64" d="100"/>
          <a:sy n="64" d="100"/>
        </p:scale>
        <p:origin x="-62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E109B20D-3B8F-4BA6-A186-B6A0D0E9F9DB}" type="datetimeFigureOut">
              <a:rPr lang="en-US" smtClean="0"/>
              <a:t>11/16/2014</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8A8BEFC4-1F80-46B1-B038-68CEC896681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AA3781-786C-46C7-99E5-EBCD600AA333}" type="datetimeFigureOut">
              <a:rPr lang="en-US" smtClean="0"/>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3781-786C-46C7-99E5-EBCD600AA333}" type="datetimeFigureOut">
              <a:rPr lang="en-US" smtClean="0"/>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3781-786C-46C7-99E5-EBCD600AA333}" type="datetimeFigureOut">
              <a:rPr lang="en-US" smtClean="0"/>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A3781-786C-46C7-99E5-EBCD600AA333}" type="datetimeFigureOut">
              <a:rPr lang="en-US" smtClean="0"/>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AA3781-786C-46C7-99E5-EBCD600AA333}" type="datetimeFigureOut">
              <a:rPr lang="en-US" smtClean="0"/>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AA3781-786C-46C7-99E5-EBCD600AA333}" type="datetimeFigureOut">
              <a:rPr lang="en-US" smtClean="0"/>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AA3781-786C-46C7-99E5-EBCD600AA333}" type="datetimeFigureOut">
              <a:rPr lang="en-US" smtClean="0"/>
              <a:t>11/16/2014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AA3781-786C-46C7-99E5-EBCD600AA333}" type="datetimeFigureOut">
              <a:rPr lang="en-US" smtClean="0"/>
              <a:t>11/16/2014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A3781-786C-46C7-99E5-EBCD600AA333}" type="datetimeFigureOut">
              <a:rPr lang="en-US" smtClean="0"/>
              <a:t>11/16/2014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A3781-786C-46C7-99E5-EBCD600AA333}" type="datetimeFigureOut">
              <a:rPr lang="en-US" smtClean="0"/>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A3781-786C-46C7-99E5-EBCD600AA333}" type="datetimeFigureOut">
              <a:rPr lang="en-US" smtClean="0"/>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49A51-12A8-4F7E-A53E-2A8E92D4DE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A3781-786C-46C7-99E5-EBCD600AA333}" type="datetimeFigureOut">
              <a:rPr lang="en-US" smtClean="0"/>
              <a:t>11/16/2014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49A51-12A8-4F7E-A53E-2A8E92D4DE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1257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0" y="1040525"/>
            <a:ext cx="10310648" cy="5817476"/>
          </a:xfrm>
          <a:prstGeom prst="rect">
            <a:avLst/>
          </a:prstGeom>
        </p:spPr>
      </p:pic>
      <p:sp>
        <p:nvSpPr>
          <p:cNvPr id="8" name="TextBox 7"/>
          <p:cNvSpPr txBox="1"/>
          <p:nvPr/>
        </p:nvSpPr>
        <p:spPr>
          <a:xfrm>
            <a:off x="0" y="2112574"/>
            <a:ext cx="5202621" cy="830997"/>
          </a:xfrm>
          <a:prstGeom prst="rect">
            <a:avLst/>
          </a:prstGeom>
          <a:noFill/>
        </p:spPr>
        <p:txBody>
          <a:bodyPr wrap="square" rtlCol="0">
            <a:spAutoFit/>
          </a:bodyPr>
          <a:lstStyle/>
          <a:p>
            <a:r>
              <a:rPr lang="en-US" sz="4800" b="1" dirty="0" smtClean="0">
                <a:solidFill>
                  <a:srgbClr val="C00000"/>
                </a:solidFill>
                <a:effectLst>
                  <a:innerShdw blurRad="63500" dist="50800" dir="18900000">
                    <a:prstClr val="black">
                      <a:alpha val="50000"/>
                    </a:prstClr>
                  </a:innerShdw>
                </a:effectLst>
                <a:latin typeface="Trajan Pro" pitchFamily="18" charset="0"/>
              </a:rPr>
              <a:t>Who </a:t>
            </a:r>
            <a:r>
              <a:rPr lang="en-US" sz="4800" b="1" dirty="0" smtClean="0">
                <a:solidFill>
                  <a:srgbClr val="C00000"/>
                </a:solidFill>
                <a:effectLst>
                  <a:innerShdw blurRad="63500" dist="50800" dir="18900000">
                    <a:prstClr val="black">
                      <a:alpha val="50000"/>
                    </a:prstClr>
                  </a:innerShdw>
                </a:effectLst>
                <a:latin typeface="Trajan Pro" pitchFamily="18" charset="0"/>
              </a:rPr>
              <a:t>is</a:t>
            </a:r>
            <a:endParaRPr lang="en-US" sz="4800" b="1" dirty="0">
              <a:solidFill>
                <a:srgbClr val="C00000"/>
              </a:solidFill>
              <a:effectLst>
                <a:innerShdw blurRad="63500" dist="50800" dir="18900000">
                  <a:prstClr val="black">
                    <a:alpha val="50000"/>
                  </a:prstClr>
                </a:innerShdw>
              </a:effectLst>
              <a:latin typeface="Trajan Pro" pitchFamily="18" charset="0"/>
            </a:endParaRPr>
          </a:p>
        </p:txBody>
      </p:sp>
      <p:pic>
        <p:nvPicPr>
          <p:cNvPr id="5" name="Picture 4" descr="Jesus1.gif"/>
          <p:cNvPicPr>
            <a:picLocks noChangeAspect="1"/>
          </p:cNvPicPr>
          <p:nvPr/>
        </p:nvPicPr>
        <p:blipFill>
          <a:blip r:embed="rId3" cstate="print"/>
          <a:stretch>
            <a:fillRect/>
          </a:stretch>
        </p:blipFill>
        <p:spPr>
          <a:xfrm>
            <a:off x="788276" y="2246092"/>
            <a:ext cx="4477407" cy="3016558"/>
          </a:xfrm>
          <a:prstGeom prst="rect">
            <a:avLst/>
          </a:prstGeom>
        </p:spPr>
      </p:pic>
      <p:sp>
        <p:nvSpPr>
          <p:cNvPr id="6" name="TextBox 5"/>
          <p:cNvSpPr txBox="1"/>
          <p:nvPr/>
        </p:nvSpPr>
        <p:spPr>
          <a:xfrm>
            <a:off x="0" y="6396335"/>
            <a:ext cx="5202621" cy="461665"/>
          </a:xfrm>
          <a:prstGeom prst="rect">
            <a:avLst/>
          </a:prstGeom>
          <a:noFill/>
        </p:spPr>
        <p:txBody>
          <a:bodyPr wrap="square" rtlCol="0">
            <a:spAutoFit/>
          </a:bodyPr>
          <a:lstStyle/>
          <a:p>
            <a:r>
              <a:rPr lang="en-US" sz="2400" dirty="0" smtClean="0">
                <a:solidFill>
                  <a:srgbClr val="C00000"/>
                </a:solidFill>
                <a:effectLst>
                  <a:innerShdw blurRad="63500" dist="50800" dir="18900000">
                    <a:prstClr val="black">
                      <a:alpha val="50000"/>
                    </a:prstClr>
                  </a:innerShdw>
                </a:effectLst>
                <a:latin typeface="Candara" pitchFamily="34" charset="0"/>
              </a:rPr>
              <a:t>www.stevegedon.com</a:t>
            </a:r>
            <a:endParaRPr lang="en-US" sz="2400" dirty="0">
              <a:solidFill>
                <a:srgbClr val="C00000"/>
              </a:solidFill>
              <a:effectLst>
                <a:innerShdw blurRad="63500" dist="50800" dir="18900000">
                  <a:prstClr val="black">
                    <a:alpha val="50000"/>
                  </a:prstClr>
                </a:innerShdw>
              </a:effectLst>
              <a:latin typeface="Candar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232021"/>
          </a:xfrm>
          <a:prstGeom prst="rect">
            <a:avLst/>
          </a:prstGeom>
          <a:noFill/>
          <a:ln>
            <a:noFill/>
          </a:ln>
        </p:spPr>
        <p:txBody>
          <a:bodyPr wrap="square" rtlCol="0">
            <a:spAutoFit/>
          </a:bodyPr>
          <a:lstStyle/>
          <a:p>
            <a:pPr algn="ctr">
              <a:lnSpc>
                <a:spcPct val="150000"/>
              </a:lnSpc>
            </a:pPr>
            <a:r>
              <a:rPr lang="en-US" sz="3200" i="1" dirty="0" smtClean="0">
                <a:latin typeface="Candara" pitchFamily="34" charset="0"/>
              </a:rPr>
              <a:t>“</a:t>
            </a:r>
            <a:r>
              <a:rPr lang="en-US" sz="3200" i="1" dirty="0" smtClean="0">
                <a:latin typeface="Candara" pitchFamily="34" charset="0"/>
              </a:rPr>
              <a:t>If you believe what you like in the Gospel and reject what you don’t like, </a:t>
            </a:r>
            <a:r>
              <a:rPr lang="en-US" sz="3200" i="1" dirty="0" smtClean="0">
                <a:latin typeface="Candara" pitchFamily="34" charset="0"/>
              </a:rPr>
              <a:t>it </a:t>
            </a:r>
            <a:r>
              <a:rPr lang="en-US" sz="3200" i="1" dirty="0" smtClean="0">
                <a:latin typeface="Candara" pitchFamily="34" charset="0"/>
              </a:rPr>
              <a:t>is not the Gospel you believe, but yourself.” </a:t>
            </a:r>
            <a:r>
              <a:rPr lang="en-US" sz="3200" i="1" dirty="0" smtClean="0">
                <a:latin typeface="Candara" pitchFamily="34" charset="0"/>
              </a:rPr>
              <a:t>St</a:t>
            </a:r>
            <a:r>
              <a:rPr lang="en-US" sz="3200" i="1" dirty="0" smtClean="0">
                <a:latin typeface="Candara" pitchFamily="34" charset="0"/>
              </a:rPr>
              <a:t>. </a:t>
            </a:r>
            <a:r>
              <a:rPr lang="en-US" sz="3200" i="1" dirty="0" smtClean="0">
                <a:latin typeface="Candara" pitchFamily="34" charset="0"/>
              </a:rPr>
              <a:t>Augustine</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400657"/>
          </a:xfrm>
          <a:prstGeom prst="rect">
            <a:avLst/>
          </a:prstGeom>
          <a:noFill/>
          <a:ln>
            <a:noFill/>
          </a:ln>
        </p:spPr>
        <p:txBody>
          <a:bodyPr wrap="square" rtlCol="0">
            <a:spAutoFit/>
          </a:bodyPr>
          <a:lstStyle/>
          <a:p>
            <a:pPr>
              <a:lnSpc>
                <a:spcPct val="150000"/>
              </a:lnSpc>
            </a:pPr>
            <a:r>
              <a:rPr lang="en-US" sz="3600" b="1" dirty="0" smtClean="0">
                <a:latin typeface="Candara" pitchFamily="34" charset="0"/>
              </a:rPr>
              <a:t>Jesus </a:t>
            </a:r>
            <a:r>
              <a:rPr lang="en-US" sz="3600" b="1" dirty="0" smtClean="0">
                <a:latin typeface="Candara" pitchFamily="34" charset="0"/>
              </a:rPr>
              <a:t>taught with </a:t>
            </a:r>
            <a:r>
              <a:rPr lang="en-US" sz="3600" b="1" u="sng" dirty="0" smtClean="0">
                <a:latin typeface="Candara" pitchFamily="34" charset="0"/>
              </a:rPr>
              <a:t>GRACE</a:t>
            </a:r>
            <a:r>
              <a:rPr lang="en-US" sz="3600" b="1" dirty="0" smtClean="0">
                <a:latin typeface="Candara" pitchFamily="34" charset="0"/>
              </a:rPr>
              <a:t> and </a:t>
            </a:r>
            <a:r>
              <a:rPr lang="en-US" sz="3600" b="1" u="sng" dirty="0" smtClean="0">
                <a:latin typeface="Candara" pitchFamily="34" charset="0"/>
              </a:rPr>
              <a:t>TRUTH</a:t>
            </a:r>
            <a:endParaRPr lang="en-US" sz="3600" dirty="0" smtClean="0">
              <a:latin typeface="Candara" pitchFamily="34" charset="0"/>
            </a:endParaRPr>
          </a:p>
          <a:p>
            <a:pPr marL="1150938">
              <a:lnSpc>
                <a:spcPct val="150000"/>
              </a:lnSpc>
            </a:pPr>
            <a:r>
              <a:rPr lang="en-US" sz="3200" i="1" dirty="0" smtClean="0">
                <a:latin typeface="Candara" pitchFamily="34" charset="0"/>
              </a:rPr>
              <a:t>Grace without truth is </a:t>
            </a:r>
            <a:r>
              <a:rPr lang="en-US" sz="3200" b="1" i="1" u="sng" dirty="0" smtClean="0">
                <a:latin typeface="Candara" pitchFamily="34" charset="0"/>
              </a:rPr>
              <a:t>HYPOCRISY</a:t>
            </a:r>
            <a:endParaRPr lang="en-US" sz="3200" dirty="0" smtClean="0">
              <a:latin typeface="Candara" pitchFamily="34" charset="0"/>
            </a:endParaRPr>
          </a:p>
          <a:p>
            <a:pPr marL="1150938">
              <a:lnSpc>
                <a:spcPct val="150000"/>
              </a:lnSpc>
            </a:pPr>
            <a:r>
              <a:rPr lang="en-US" sz="3200" i="1" dirty="0" smtClean="0">
                <a:latin typeface="Candara" pitchFamily="34" charset="0"/>
              </a:rPr>
              <a:t>Truth without grace is </a:t>
            </a:r>
            <a:r>
              <a:rPr lang="en-US" sz="3200" b="1" i="1" u="sng" dirty="0" smtClean="0">
                <a:latin typeface="Candara" pitchFamily="34" charset="0"/>
              </a:rPr>
              <a:t>BRUTALITY</a:t>
            </a:r>
            <a:endParaRPr lang="en-US" sz="32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646878"/>
          </a:xfrm>
          <a:prstGeom prst="rect">
            <a:avLst/>
          </a:prstGeom>
          <a:noFill/>
          <a:ln>
            <a:noFill/>
          </a:ln>
        </p:spPr>
        <p:txBody>
          <a:bodyPr wrap="square" rtlCol="0">
            <a:spAutoFit/>
          </a:bodyPr>
          <a:lstStyle/>
          <a:p>
            <a:r>
              <a:rPr lang="en-US" sz="3200" dirty="0" smtClean="0">
                <a:latin typeface="Candara" pitchFamily="34" charset="0"/>
              </a:rPr>
              <a:t>When </a:t>
            </a:r>
            <a:r>
              <a:rPr lang="en-US" sz="3200" dirty="0" smtClean="0">
                <a:latin typeface="Candara" pitchFamily="34" charset="0"/>
              </a:rPr>
              <a:t>they kept on questioning him, </a:t>
            </a:r>
            <a:r>
              <a:rPr lang="en-US" sz="3200" dirty="0" smtClean="0">
                <a:latin typeface="Candara" pitchFamily="34" charset="0"/>
              </a:rPr>
              <a:t>he straightened up </a:t>
            </a:r>
            <a:r>
              <a:rPr lang="en-US" sz="3200" dirty="0" smtClean="0">
                <a:latin typeface="Candara" pitchFamily="34" charset="0"/>
              </a:rPr>
              <a:t>and said to them, </a:t>
            </a:r>
            <a:r>
              <a:rPr lang="en-US" sz="3200" i="1" dirty="0" smtClean="0">
                <a:latin typeface="Candara" pitchFamily="34" charset="0"/>
              </a:rPr>
              <a:t>“Let any one of you who is without sin be the first to throw a stone at her.”</a:t>
            </a:r>
            <a:r>
              <a:rPr lang="en-US" sz="3200" dirty="0" smtClean="0">
                <a:latin typeface="Candara" pitchFamily="34" charset="0"/>
              </a:rPr>
              <a:t> </a:t>
            </a:r>
            <a:r>
              <a:rPr lang="en-US" sz="2400" dirty="0" smtClean="0">
                <a:latin typeface="Candara" pitchFamily="34" charset="0"/>
              </a:rPr>
              <a:t>John 8:7</a:t>
            </a:r>
            <a:endParaRPr lang="en-US" sz="3200" dirty="0" smtClean="0">
              <a:latin typeface="Candara" pitchFamily="34" charset="0"/>
            </a:endParaRPr>
          </a:p>
          <a:p>
            <a:pPr algn="ctr">
              <a:spcBef>
                <a:spcPts val="1200"/>
              </a:spcBef>
            </a:pPr>
            <a:r>
              <a:rPr lang="en-US" sz="2800" i="1" dirty="0" smtClean="0">
                <a:latin typeface="Candara" pitchFamily="34" charset="0"/>
              </a:rPr>
              <a:t>“When there is something to blame, there is no </a:t>
            </a:r>
            <a:r>
              <a:rPr lang="en-US" sz="2800" i="1" dirty="0" smtClean="0">
                <a:latin typeface="Candara" pitchFamily="34" charset="0"/>
              </a:rPr>
              <a:t>growth.”</a:t>
            </a:r>
            <a:endParaRPr lang="en-US" sz="28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846933"/>
          </a:xfrm>
          <a:prstGeom prst="rect">
            <a:avLst/>
          </a:prstGeom>
          <a:noFill/>
          <a:ln>
            <a:noFill/>
          </a:ln>
        </p:spPr>
        <p:txBody>
          <a:bodyPr wrap="square" rtlCol="0">
            <a:spAutoFit/>
          </a:bodyPr>
          <a:lstStyle/>
          <a:p>
            <a:r>
              <a:rPr lang="en-US" sz="3600" dirty="0" smtClean="0">
                <a:latin typeface="Candara" pitchFamily="34" charset="0"/>
              </a:rPr>
              <a:t>Jesus </a:t>
            </a:r>
            <a:r>
              <a:rPr lang="en-US" sz="3600" dirty="0" smtClean="0">
                <a:latin typeface="Candara" pitchFamily="34" charset="0"/>
              </a:rPr>
              <a:t>was painfully </a:t>
            </a:r>
            <a:r>
              <a:rPr lang="en-US" sz="3600" u="sng" dirty="0" smtClean="0">
                <a:latin typeface="Candara" pitchFamily="34" charset="0"/>
              </a:rPr>
              <a:t>PRACTICAL</a:t>
            </a:r>
            <a:r>
              <a:rPr lang="en-US" sz="3600" dirty="0" smtClean="0">
                <a:latin typeface="Candara" pitchFamily="34" charset="0"/>
              </a:rPr>
              <a:t> </a:t>
            </a:r>
            <a:r>
              <a:rPr lang="en-US" sz="3200" dirty="0" smtClean="0">
                <a:latin typeface="Candara" pitchFamily="34" charset="0"/>
              </a:rPr>
              <a:t>and </a:t>
            </a:r>
            <a:r>
              <a:rPr lang="en-US" sz="3600" u="sng" dirty="0" smtClean="0">
                <a:latin typeface="Candara" pitchFamily="34" charset="0"/>
              </a:rPr>
              <a:t>PERSONAL</a:t>
            </a:r>
            <a:endParaRPr lang="en-US" sz="3600" dirty="0" smtClean="0">
              <a:latin typeface="Candara" pitchFamily="34" charset="0"/>
            </a:endParaRPr>
          </a:p>
          <a:p>
            <a:pPr>
              <a:spcBef>
                <a:spcPts val="1800"/>
              </a:spcBef>
            </a:pPr>
            <a:r>
              <a:rPr lang="en-US" sz="3200" dirty="0" smtClean="0">
                <a:latin typeface="Candara" pitchFamily="34" charset="0"/>
              </a:rPr>
              <a:t>“Then he said to them, “So give back to Caesar what is Caesar’s, and to God what is God’s.” When they heard this, they were amazed. So they left him and went away. Matt. 22:21</a:t>
            </a:r>
            <a:endParaRPr lang="en-US" sz="32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
        <p:nvSpPr>
          <p:cNvPr id="4" name="TextBox 3"/>
          <p:cNvSpPr txBox="1"/>
          <p:nvPr/>
        </p:nvSpPr>
        <p:spPr>
          <a:xfrm>
            <a:off x="0" y="268003"/>
            <a:ext cx="9144000" cy="3354765"/>
          </a:xfrm>
          <a:prstGeom prst="rect">
            <a:avLst/>
          </a:prstGeom>
          <a:noFill/>
          <a:ln>
            <a:noFill/>
          </a:ln>
        </p:spPr>
        <p:txBody>
          <a:bodyPr wrap="square" rtlCol="0">
            <a:spAutoFit/>
          </a:bodyPr>
          <a:lstStyle/>
          <a:p>
            <a:r>
              <a:rPr lang="en-US" sz="3200" i="1" dirty="0" smtClean="0">
                <a:latin typeface="Candara" pitchFamily="34" charset="0"/>
              </a:rPr>
              <a:t>If someone slaps you on one cheek, turn to them the other also. If someone takes your </a:t>
            </a:r>
            <a:r>
              <a:rPr lang="en-US" sz="3200" b="1" i="1" dirty="0" smtClean="0">
                <a:latin typeface="Candara" pitchFamily="34" charset="0"/>
              </a:rPr>
              <a:t>coat</a:t>
            </a:r>
            <a:r>
              <a:rPr lang="en-US" sz="3200" i="1" dirty="0" smtClean="0">
                <a:latin typeface="Candara" pitchFamily="34" charset="0"/>
              </a:rPr>
              <a:t>, do not withhold your shirt from them. </a:t>
            </a:r>
          </a:p>
          <a:p>
            <a:r>
              <a:rPr lang="en-US" sz="2000" i="1" dirty="0" smtClean="0">
                <a:latin typeface="Candara" pitchFamily="34" charset="0"/>
              </a:rPr>
              <a:t> </a:t>
            </a:r>
            <a:endParaRPr lang="en-US" sz="1200" i="1" dirty="0" smtClean="0">
              <a:latin typeface="Candara" pitchFamily="34" charset="0"/>
            </a:endParaRPr>
          </a:p>
          <a:p>
            <a:r>
              <a:rPr lang="en-US" sz="3200" i="1" dirty="0" smtClean="0">
                <a:latin typeface="Candara" pitchFamily="34" charset="0"/>
              </a:rPr>
              <a:t>Give to everyone who asks you, and if anyone takes what belongs to you, do not demand it back</a:t>
            </a:r>
            <a:r>
              <a:rPr lang="en-US" sz="3200" i="1" dirty="0" smtClean="0">
                <a:latin typeface="Candara" pitchFamily="34" charset="0"/>
              </a:rPr>
              <a:t>.</a:t>
            </a:r>
          </a:p>
          <a:p>
            <a:pPr algn="r"/>
            <a:r>
              <a:rPr lang="en-US" sz="3200" dirty="0" smtClean="0">
                <a:latin typeface="Candara" pitchFamily="34" charset="0"/>
              </a:rPr>
              <a:t>Luke </a:t>
            </a:r>
            <a:r>
              <a:rPr lang="en-US" sz="3200" dirty="0" smtClean="0">
                <a:latin typeface="Candara" pitchFamily="34" charset="0"/>
              </a:rPr>
              <a:t>6:30</a:t>
            </a:r>
            <a:endParaRPr lang="en-US" sz="3200" dirty="0">
              <a:latin typeface="Candara"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346831"/>
            <a:ext cx="9144000" cy="2357568"/>
          </a:xfrm>
          <a:prstGeom prst="rect">
            <a:avLst/>
          </a:prstGeom>
          <a:noFill/>
          <a:ln>
            <a:noFill/>
          </a:ln>
        </p:spPr>
        <p:txBody>
          <a:bodyPr wrap="square" rtlCol="0">
            <a:spAutoFit/>
          </a:bodyPr>
          <a:lstStyle/>
          <a:p>
            <a:pPr algn="ctr">
              <a:lnSpc>
                <a:spcPct val="120000"/>
              </a:lnSpc>
            </a:pPr>
            <a:r>
              <a:rPr lang="en-US" sz="3200" dirty="0" smtClean="0">
                <a:latin typeface="Candara" pitchFamily="34" charset="0"/>
              </a:rPr>
              <a:t>Jesus asked </a:t>
            </a:r>
            <a:r>
              <a:rPr lang="en-US" sz="3200" dirty="0" smtClean="0">
                <a:latin typeface="Candara" pitchFamily="34" charset="0"/>
              </a:rPr>
              <a:t>them, </a:t>
            </a:r>
            <a:r>
              <a:rPr lang="en-US" sz="3200" dirty="0" smtClean="0">
                <a:latin typeface="Candara" pitchFamily="34" charset="0"/>
              </a:rPr>
              <a:t>“Don’t you have any faith</a:t>
            </a:r>
            <a:r>
              <a:rPr lang="en-US" sz="3200" dirty="0" smtClean="0">
                <a:latin typeface="Candara" pitchFamily="34" charset="0"/>
              </a:rPr>
              <a:t>?”</a:t>
            </a:r>
          </a:p>
          <a:p>
            <a:pPr algn="ctr">
              <a:lnSpc>
                <a:spcPct val="120000"/>
              </a:lnSpc>
            </a:pPr>
            <a:r>
              <a:rPr lang="en-US" sz="3200" dirty="0" smtClean="0">
                <a:latin typeface="Candara" pitchFamily="34" charset="0"/>
              </a:rPr>
              <a:t>But </a:t>
            </a:r>
            <a:r>
              <a:rPr lang="en-US" sz="3200" dirty="0" smtClean="0">
                <a:latin typeface="Candara" pitchFamily="34" charset="0"/>
              </a:rPr>
              <a:t>they were frightened and amazed. They said to each other, </a:t>
            </a:r>
            <a:r>
              <a:rPr lang="en-US" sz="3200" b="1" i="1" dirty="0" smtClean="0">
                <a:latin typeface="Candara" pitchFamily="34" charset="0"/>
              </a:rPr>
              <a:t>“</a:t>
            </a:r>
            <a:r>
              <a:rPr lang="en-US" sz="3200" b="1" i="1" dirty="0" smtClean="0">
                <a:latin typeface="Candara" pitchFamily="34" charset="0"/>
              </a:rPr>
              <a:t>Who is this</a:t>
            </a:r>
            <a:r>
              <a:rPr lang="en-US" sz="3200" b="1" i="1" dirty="0" smtClean="0">
                <a:latin typeface="Candara" pitchFamily="34" charset="0"/>
              </a:rPr>
              <a:t>?</a:t>
            </a:r>
            <a:r>
              <a:rPr lang="en-US" sz="3200" dirty="0" smtClean="0">
                <a:latin typeface="Candara" pitchFamily="34" charset="0"/>
              </a:rPr>
              <a:t>”</a:t>
            </a:r>
          </a:p>
          <a:p>
            <a:pPr algn="r"/>
            <a:r>
              <a:rPr lang="en-US" sz="3200" dirty="0" smtClean="0">
                <a:latin typeface="Candara" pitchFamily="34" charset="0"/>
              </a:rPr>
              <a:t>Luke </a:t>
            </a:r>
            <a:r>
              <a:rPr lang="en-US" sz="3200" dirty="0" smtClean="0">
                <a:latin typeface="Candara" pitchFamily="34" charset="0"/>
              </a:rPr>
              <a:t>8:25</a:t>
            </a:r>
            <a:endParaRPr lang="en-US" sz="32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308324"/>
          </a:xfrm>
          <a:prstGeom prst="rect">
            <a:avLst/>
          </a:prstGeom>
          <a:noFill/>
          <a:ln>
            <a:noFill/>
          </a:ln>
        </p:spPr>
        <p:txBody>
          <a:bodyPr wrap="square" rtlCol="0">
            <a:spAutoFit/>
          </a:bodyPr>
          <a:lstStyle/>
          <a:p>
            <a:pPr algn="ctr"/>
            <a:r>
              <a:rPr lang="en-US" sz="3600" dirty="0" smtClean="0">
                <a:latin typeface="Candara" pitchFamily="34" charset="0"/>
              </a:rPr>
              <a:t>This is God’s Word for my life in this Place and at this Time. Today I am a new creation in Christ, I am God’s very own, and I </a:t>
            </a:r>
            <a:r>
              <a:rPr lang="en-US" sz="3600" u="sng" dirty="0" smtClean="0">
                <a:latin typeface="Candara" pitchFamily="34" charset="0"/>
              </a:rPr>
              <a:t>KNOW</a:t>
            </a:r>
            <a:r>
              <a:rPr lang="en-US" sz="3600" dirty="0" smtClean="0">
                <a:latin typeface="Candara" pitchFamily="34" charset="0"/>
              </a:rPr>
              <a:t> He has a purpose for my life.</a:t>
            </a:r>
            <a:endParaRPr lang="en-US" sz="36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Therefore everyone who hears these words of mine and puts them into practice is like a wise man who built his house on the rock. </a:t>
            </a:r>
            <a:r>
              <a:rPr lang="en-US" sz="3200" dirty="0" smtClean="0">
                <a:latin typeface="Candara" pitchFamily="34" charset="0"/>
              </a:rPr>
              <a:t>The </a:t>
            </a:r>
            <a:r>
              <a:rPr lang="en-US" sz="3200" dirty="0" smtClean="0">
                <a:latin typeface="Candara" pitchFamily="34" charset="0"/>
              </a:rPr>
              <a:t>rain came down, the streams rose, and the winds blew and beat against that house; yet it did not fall, because it had its foundation on the rock. </a:t>
            </a:r>
            <a:endParaRPr lang="en-US" sz="3200" b="1" baseline="300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554545"/>
          </a:xfrm>
          <a:prstGeom prst="rect">
            <a:avLst/>
          </a:prstGeom>
          <a:noFill/>
          <a:ln>
            <a:noFill/>
          </a:ln>
        </p:spPr>
        <p:txBody>
          <a:bodyPr wrap="square" rtlCol="0">
            <a:spAutoFit/>
          </a:bodyPr>
          <a:lstStyle/>
          <a:p>
            <a:r>
              <a:rPr lang="en-US" sz="3200" dirty="0" smtClean="0">
                <a:latin typeface="Candara" pitchFamily="34" charset="0"/>
              </a:rPr>
              <a:t>But </a:t>
            </a:r>
            <a:r>
              <a:rPr lang="en-US" sz="3200" dirty="0" smtClean="0">
                <a:latin typeface="Candara" pitchFamily="34" charset="0"/>
              </a:rPr>
              <a:t>everyone who hears these words of mine and does not put them into practice is like a foolish man who built his house on sand. </a:t>
            </a:r>
            <a:r>
              <a:rPr lang="en-US" sz="3200" dirty="0" smtClean="0">
                <a:latin typeface="Candara" pitchFamily="34" charset="0"/>
              </a:rPr>
              <a:t>The </a:t>
            </a:r>
            <a:r>
              <a:rPr lang="en-US" sz="3200" dirty="0" smtClean="0">
                <a:latin typeface="Candara" pitchFamily="34" charset="0"/>
              </a:rPr>
              <a:t>rain came down, the streams rose, and the winds blew and beat against that house, and it fell with a great crash</a:t>
            </a:r>
            <a:r>
              <a:rPr lang="en-US" sz="3200" dirty="0" smtClean="0">
                <a:latin typeface="Candara" pitchFamily="34" charset="0"/>
              </a:rPr>
              <a:t>.”</a:t>
            </a:r>
            <a:endParaRPr lang="en-US" sz="32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554545"/>
          </a:xfrm>
          <a:prstGeom prst="rect">
            <a:avLst/>
          </a:prstGeom>
          <a:noFill/>
          <a:ln>
            <a:noFill/>
          </a:ln>
        </p:spPr>
        <p:txBody>
          <a:bodyPr wrap="square" rtlCol="0">
            <a:spAutoFit/>
          </a:bodyPr>
          <a:lstStyle/>
          <a:p>
            <a:r>
              <a:rPr lang="en-US" sz="3200" dirty="0" smtClean="0">
                <a:latin typeface="Candara" pitchFamily="34" charset="0"/>
              </a:rPr>
              <a:t>When </a:t>
            </a:r>
            <a:r>
              <a:rPr lang="en-US" sz="3200" dirty="0" smtClean="0">
                <a:latin typeface="Candara" pitchFamily="34" charset="0"/>
              </a:rPr>
              <a:t>Jesus had finished saying these things, the crowds were </a:t>
            </a:r>
            <a:r>
              <a:rPr lang="en-US" sz="3200" b="1" i="1" dirty="0" smtClean="0">
                <a:latin typeface="Candara" pitchFamily="34" charset="0"/>
              </a:rPr>
              <a:t>amazed</a:t>
            </a:r>
            <a:r>
              <a:rPr lang="en-US" sz="3200" dirty="0" smtClean="0">
                <a:latin typeface="Candara" pitchFamily="34" charset="0"/>
              </a:rPr>
              <a:t> at his teaching, </a:t>
            </a:r>
            <a:r>
              <a:rPr lang="en-US" sz="3200" dirty="0" smtClean="0">
                <a:latin typeface="Candara" pitchFamily="34" charset="0"/>
              </a:rPr>
              <a:t>because </a:t>
            </a:r>
            <a:r>
              <a:rPr lang="en-US" sz="3200" dirty="0" smtClean="0">
                <a:latin typeface="Candara" pitchFamily="34" charset="0"/>
              </a:rPr>
              <a:t>he taught as one who had </a:t>
            </a:r>
            <a:r>
              <a:rPr lang="en-US" sz="3200" b="1" i="1" dirty="0" smtClean="0">
                <a:latin typeface="Candara" pitchFamily="34" charset="0"/>
              </a:rPr>
              <a:t>authority</a:t>
            </a:r>
            <a:r>
              <a:rPr lang="en-US" sz="3200" dirty="0" smtClean="0">
                <a:latin typeface="Candara" pitchFamily="34" charset="0"/>
              </a:rPr>
              <a:t>, and not as their teachers of the law</a:t>
            </a:r>
            <a:r>
              <a:rPr lang="en-US" sz="3200" dirty="0" smtClean="0">
                <a:latin typeface="Candara" pitchFamily="34" charset="0"/>
              </a:rPr>
              <a:t>.</a:t>
            </a:r>
          </a:p>
          <a:p>
            <a:pPr algn="r"/>
            <a:r>
              <a:rPr lang="en-US" sz="3200" dirty="0" smtClean="0">
                <a:latin typeface="Candara" pitchFamily="34" charset="0"/>
              </a:rPr>
              <a:t>Matthew 13:24-29</a:t>
            </a:r>
            <a:endParaRPr lang="en-US" sz="32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4" name="TextBox 3"/>
          <p:cNvSpPr txBox="1"/>
          <p:nvPr/>
        </p:nvSpPr>
        <p:spPr>
          <a:xfrm>
            <a:off x="0" y="441424"/>
            <a:ext cx="9144000" cy="1569660"/>
          </a:xfrm>
          <a:prstGeom prst="rect">
            <a:avLst/>
          </a:prstGeom>
          <a:noFill/>
          <a:ln>
            <a:noFill/>
          </a:ln>
        </p:spPr>
        <p:txBody>
          <a:bodyPr wrap="square" rtlCol="0">
            <a:spAutoFit/>
          </a:bodyPr>
          <a:lstStyle/>
          <a:p>
            <a:r>
              <a:rPr lang="en-US" sz="3200" dirty="0" smtClean="0">
                <a:latin typeface="Candara" pitchFamily="34" charset="0"/>
              </a:rPr>
              <a:t>The </a:t>
            </a:r>
            <a:r>
              <a:rPr lang="en-US" sz="3200" dirty="0" smtClean="0">
                <a:latin typeface="Candara" pitchFamily="34" charset="0"/>
              </a:rPr>
              <a:t>people were all so amazed that they asked each other, “What is this? A new teaching—and with </a:t>
            </a:r>
            <a:r>
              <a:rPr lang="en-US" sz="3200" b="1" dirty="0" smtClean="0">
                <a:latin typeface="Candara" pitchFamily="34" charset="0"/>
              </a:rPr>
              <a:t>authority</a:t>
            </a:r>
            <a:r>
              <a:rPr lang="en-US" sz="3200" dirty="0" smtClean="0">
                <a:latin typeface="Candara" pitchFamily="34" charset="0"/>
              </a:rPr>
              <a:t>!” </a:t>
            </a:r>
            <a:r>
              <a:rPr lang="en-US" sz="3200" dirty="0" smtClean="0">
                <a:latin typeface="Candara" pitchFamily="34" charset="0"/>
              </a:rPr>
              <a:t>Mark </a:t>
            </a:r>
            <a:r>
              <a:rPr lang="en-US" sz="3200" dirty="0" smtClean="0">
                <a:latin typeface="Candara" pitchFamily="34" charset="0"/>
              </a:rPr>
              <a:t>1:27</a:t>
            </a:r>
            <a:endParaRPr lang="en-US" sz="32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4" name="TextBox 3"/>
          <p:cNvSpPr txBox="1"/>
          <p:nvPr/>
        </p:nvSpPr>
        <p:spPr>
          <a:xfrm>
            <a:off x="0" y="283769"/>
            <a:ext cx="9144000" cy="3046988"/>
          </a:xfrm>
          <a:prstGeom prst="rect">
            <a:avLst/>
          </a:prstGeom>
          <a:noFill/>
          <a:ln>
            <a:noFill/>
          </a:ln>
        </p:spPr>
        <p:txBody>
          <a:bodyPr wrap="square" rtlCol="0">
            <a:spAutoFit/>
          </a:bodyPr>
          <a:lstStyle/>
          <a:p>
            <a:r>
              <a:rPr lang="en-US" sz="3200" dirty="0" smtClean="0">
                <a:latin typeface="Candara" pitchFamily="34" charset="0"/>
              </a:rPr>
              <a:t>When </a:t>
            </a:r>
            <a:r>
              <a:rPr lang="en-US" sz="3200" dirty="0" smtClean="0">
                <a:latin typeface="Candara" pitchFamily="34" charset="0"/>
              </a:rPr>
              <a:t>the Sabbath came, he began to teach in the synagogue, and many who heard him were </a:t>
            </a:r>
            <a:r>
              <a:rPr lang="en-US" sz="3200" b="1" dirty="0" smtClean="0">
                <a:latin typeface="Candara" pitchFamily="34" charset="0"/>
              </a:rPr>
              <a:t>amazed</a:t>
            </a:r>
            <a:r>
              <a:rPr lang="en-US" sz="3200" dirty="0" smtClean="0">
                <a:latin typeface="Candara" pitchFamily="34" charset="0"/>
              </a:rPr>
              <a:t>. “Where did this man get these things?” they asked. “What’s this wisdom that has been given him? What are these remarkable miracles he is performing</a:t>
            </a:r>
            <a:r>
              <a:rPr lang="en-US" sz="3200" dirty="0" smtClean="0">
                <a:latin typeface="Candara" pitchFamily="34" charset="0"/>
              </a:rPr>
              <a:t>?</a:t>
            </a:r>
          </a:p>
          <a:p>
            <a:pPr algn="r"/>
            <a:r>
              <a:rPr lang="en-US" sz="3200" b="1" dirty="0" smtClean="0">
                <a:latin typeface="Candara" pitchFamily="34" charset="0"/>
              </a:rPr>
              <a:t>Mark </a:t>
            </a:r>
            <a:r>
              <a:rPr lang="en-US" sz="3200" b="1" dirty="0" smtClean="0">
                <a:latin typeface="Candara" pitchFamily="34" charset="0"/>
              </a:rPr>
              <a:t>6:2</a:t>
            </a:r>
            <a:endParaRPr lang="en-US" sz="3200" b="1"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215991"/>
          </a:xfrm>
          <a:prstGeom prst="rect">
            <a:avLst/>
          </a:prstGeom>
          <a:noFill/>
          <a:ln>
            <a:noFill/>
          </a:ln>
        </p:spPr>
        <p:txBody>
          <a:bodyPr wrap="square" rtlCol="0">
            <a:spAutoFit/>
          </a:bodyPr>
          <a:lstStyle/>
          <a:p>
            <a:r>
              <a:rPr lang="en-US" sz="3200" b="1" i="1" dirty="0" smtClean="0">
                <a:latin typeface="Candara" pitchFamily="34" charset="0"/>
              </a:rPr>
              <a:t>Ego says:</a:t>
            </a:r>
            <a:endParaRPr lang="en-US" sz="3200" i="1" dirty="0" smtClean="0">
              <a:latin typeface="Candara" pitchFamily="34" charset="0"/>
            </a:endParaRPr>
          </a:p>
          <a:p>
            <a:pPr algn="ctr"/>
            <a:r>
              <a:rPr lang="en-US" sz="3200" i="1" dirty="0" smtClean="0">
                <a:latin typeface="Candara" pitchFamily="34" charset="0"/>
              </a:rPr>
              <a:t>Once </a:t>
            </a:r>
            <a:r>
              <a:rPr lang="en-US" sz="3200" i="1" dirty="0" smtClean="0">
                <a:latin typeface="Candara" pitchFamily="34" charset="0"/>
              </a:rPr>
              <a:t>everything falls into place, I will find peace.</a:t>
            </a:r>
            <a:endParaRPr lang="en-US" sz="3600" dirty="0" smtClean="0">
              <a:latin typeface="Candara" pitchFamily="34" charset="0"/>
            </a:endParaRPr>
          </a:p>
          <a:p>
            <a:pPr>
              <a:spcBef>
                <a:spcPts val="1200"/>
              </a:spcBef>
            </a:pPr>
            <a:r>
              <a:rPr lang="en-US" sz="3200" b="1" i="1" dirty="0" smtClean="0">
                <a:latin typeface="Candara" pitchFamily="34" charset="0"/>
              </a:rPr>
              <a:t>Jesus </a:t>
            </a:r>
            <a:r>
              <a:rPr lang="en-US" sz="3200" b="1" i="1" dirty="0" smtClean="0">
                <a:latin typeface="Candara" pitchFamily="34" charset="0"/>
              </a:rPr>
              <a:t>says:</a:t>
            </a:r>
            <a:endParaRPr lang="en-US" sz="3200" i="1" dirty="0" smtClean="0">
              <a:latin typeface="Candara" pitchFamily="34" charset="0"/>
            </a:endParaRPr>
          </a:p>
          <a:p>
            <a:pPr algn="ctr"/>
            <a:r>
              <a:rPr lang="en-US" sz="3200" i="1" dirty="0" smtClean="0">
                <a:latin typeface="Candara" pitchFamily="34" charset="0"/>
              </a:rPr>
              <a:t>Find </a:t>
            </a:r>
            <a:r>
              <a:rPr lang="en-US" sz="3200" i="1" dirty="0" smtClean="0">
                <a:latin typeface="Candara" pitchFamily="34" charset="0"/>
              </a:rPr>
              <a:t>peace, and everything will fall into place</a:t>
            </a:r>
            <a:r>
              <a:rPr lang="en-US" sz="3200" i="1" dirty="0" smtClean="0">
                <a:latin typeface="Candara" pitchFamily="34" charset="0"/>
              </a:rPr>
              <a:t>.</a:t>
            </a:r>
            <a:endParaRPr lang="en-US" sz="36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769989"/>
          </a:xfrm>
          <a:prstGeom prst="rect">
            <a:avLst/>
          </a:prstGeom>
          <a:noFill/>
          <a:ln>
            <a:noFill/>
          </a:ln>
        </p:spPr>
        <p:txBody>
          <a:bodyPr wrap="square" rtlCol="0">
            <a:spAutoFit/>
          </a:bodyPr>
          <a:lstStyle/>
          <a:p>
            <a:r>
              <a:rPr lang="en-US" sz="3600" b="1" dirty="0" smtClean="0">
                <a:latin typeface="Candara" pitchFamily="34" charset="0"/>
              </a:rPr>
              <a:t>Jesus </a:t>
            </a:r>
            <a:r>
              <a:rPr lang="en-US" sz="3600" b="1" u="sng" dirty="0" smtClean="0">
                <a:latin typeface="Candara" pitchFamily="34" charset="0"/>
              </a:rPr>
              <a:t>INSPIRED</a:t>
            </a:r>
            <a:r>
              <a:rPr lang="en-US" sz="3600" b="1" dirty="0" smtClean="0">
                <a:latin typeface="Candara" pitchFamily="34" charset="0"/>
              </a:rPr>
              <a:t> and </a:t>
            </a:r>
            <a:r>
              <a:rPr lang="en-US" sz="3600" b="1" u="sng" dirty="0" smtClean="0">
                <a:latin typeface="Candara" pitchFamily="34" charset="0"/>
              </a:rPr>
              <a:t>IRRITATED</a:t>
            </a:r>
            <a:r>
              <a:rPr lang="en-US" sz="3600" b="1" dirty="0" smtClean="0">
                <a:latin typeface="Candara" pitchFamily="34" charset="0"/>
              </a:rPr>
              <a:t> his students</a:t>
            </a:r>
            <a:endParaRPr lang="en-US" sz="3600" dirty="0" smtClean="0">
              <a:latin typeface="Candara" pitchFamily="34" charset="0"/>
            </a:endParaRPr>
          </a:p>
          <a:p>
            <a:pPr>
              <a:spcBef>
                <a:spcPts val="1200"/>
              </a:spcBef>
            </a:pPr>
            <a:r>
              <a:rPr lang="en-US" sz="3200" dirty="0" smtClean="0">
                <a:latin typeface="Candara" pitchFamily="34" charset="0"/>
              </a:rPr>
              <a:t>“The chief priests and the teachers of the law heard this and began looking for a way to kill him, for they feared him, because the whole crowd was amazed at his teaching.”</a:t>
            </a:r>
            <a:r>
              <a:rPr lang="en-US" sz="3200" b="1" dirty="0" smtClean="0">
                <a:latin typeface="Candara" pitchFamily="34" charset="0"/>
              </a:rPr>
              <a:t> </a:t>
            </a:r>
            <a:r>
              <a:rPr lang="en-US" sz="2800" dirty="0" smtClean="0">
                <a:latin typeface="Candara" pitchFamily="34" charset="0"/>
              </a:rPr>
              <a:t>Mark </a:t>
            </a:r>
            <a:r>
              <a:rPr lang="en-US" sz="2800" dirty="0" smtClean="0">
                <a:latin typeface="Candara" pitchFamily="34" charset="0"/>
              </a:rPr>
              <a:t>11:18</a:t>
            </a:r>
            <a:endParaRPr lang="en-US" sz="28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1454</TotalTime>
  <Words>401</Words>
  <Application>Microsoft Office PowerPoint</Application>
  <PresentationFormat>On-screen Show (4:3)</PresentationFormat>
  <Paragraphs>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142</cp:revision>
  <dcterms:created xsi:type="dcterms:W3CDTF">2014-11-16T13:16:57Z</dcterms:created>
  <dcterms:modified xsi:type="dcterms:W3CDTF">2014-11-17T13:31:44Z</dcterms:modified>
</cp:coreProperties>
</file>