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4"/>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6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650D9026-B505-4D4A-A3B8-EFA1FF00E978}" type="datetimeFigureOut">
              <a:rPr lang="en-US" smtClean="0"/>
              <a:t>10/26/2014</a:t>
            </a:fld>
            <a:endParaRPr lang="en-US"/>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a:defRPr sz="1200"/>
            </a:lvl1pPr>
          </a:lstStyle>
          <a:p>
            <a:fld id="{A6545FF3-AE56-4854-9C3C-7CC9ACE34D2C}"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182B0B-99C9-44B6-A4A2-6072A5A7037F}"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82B0B-99C9-44B6-A4A2-6072A5A7037F}"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82B0B-99C9-44B6-A4A2-6072A5A7037F}"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182B0B-99C9-44B6-A4A2-6072A5A7037F}"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182B0B-99C9-44B6-A4A2-6072A5A7037F}" type="datetimeFigureOut">
              <a:rPr lang="en-US" smtClean="0"/>
              <a:t>10/26/2014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182B0B-99C9-44B6-A4A2-6072A5A7037F}"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182B0B-99C9-44B6-A4A2-6072A5A7037F}" type="datetimeFigureOut">
              <a:rPr lang="en-US" smtClean="0"/>
              <a:t>10/26/2014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182B0B-99C9-44B6-A4A2-6072A5A7037F}" type="datetimeFigureOut">
              <a:rPr lang="en-US" smtClean="0"/>
              <a:t>10/26/2014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182B0B-99C9-44B6-A4A2-6072A5A7037F}" type="datetimeFigureOut">
              <a:rPr lang="en-US" smtClean="0"/>
              <a:t>10/26/2014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82B0B-99C9-44B6-A4A2-6072A5A7037F}"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182B0B-99C9-44B6-A4A2-6072A5A7037F}" type="datetimeFigureOut">
              <a:rPr lang="en-US" smtClean="0"/>
              <a:t>10/26/2014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3625D-7882-4A6E-8F43-A2B0863D6B9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182B0B-99C9-44B6-A4A2-6072A5A7037F}" type="datetimeFigureOut">
              <a:rPr lang="en-US" smtClean="0"/>
              <a:t>10/26/2014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3625D-7882-4A6E-8F43-A2B0863D6B9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tewardshipTitle.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677906"/>
            <a:ext cx="9144000" cy="3170099"/>
          </a:xfrm>
          <a:prstGeom prst="rect">
            <a:avLst/>
          </a:prstGeom>
          <a:noFill/>
          <a:ln>
            <a:noFill/>
          </a:ln>
        </p:spPr>
        <p:txBody>
          <a:bodyPr wrap="square" rtlCol="0">
            <a:spAutoFit/>
          </a:bodyPr>
          <a:lstStyle/>
          <a:p>
            <a:r>
              <a:rPr lang="en-US" sz="3600" dirty="0" smtClean="0">
                <a:latin typeface="Candara" pitchFamily="34" charset="0"/>
              </a:rPr>
              <a:t>Contagious </a:t>
            </a:r>
            <a:r>
              <a:rPr lang="en-US" sz="3600" dirty="0" smtClean="0">
                <a:latin typeface="Candara" pitchFamily="34" charset="0"/>
              </a:rPr>
              <a:t>Christians see </a:t>
            </a:r>
            <a:r>
              <a:rPr lang="en-US" sz="3600" b="1" u="sng" dirty="0" smtClean="0">
                <a:latin typeface="Candara" pitchFamily="34" charset="0"/>
              </a:rPr>
              <a:t>POSSIBILITIES</a:t>
            </a:r>
            <a:endParaRPr lang="en-US" sz="3600" b="1" dirty="0" smtClean="0">
              <a:latin typeface="Candara" pitchFamily="34" charset="0"/>
            </a:endParaRPr>
          </a:p>
          <a:p>
            <a:pPr algn="ctr">
              <a:spcBef>
                <a:spcPts val="1200"/>
              </a:spcBef>
            </a:pPr>
            <a:endParaRPr lang="en-US" sz="1400" i="1" dirty="0" smtClean="0">
              <a:latin typeface="Candara" pitchFamily="34" charset="0"/>
            </a:endParaRPr>
          </a:p>
          <a:p>
            <a:pPr algn="ctr">
              <a:spcBef>
                <a:spcPts val="1200"/>
              </a:spcBef>
            </a:pPr>
            <a:r>
              <a:rPr lang="en-US" sz="3200" i="1" dirty="0" smtClean="0">
                <a:latin typeface="Candara" pitchFamily="34" charset="0"/>
              </a:rPr>
              <a:t>“</a:t>
            </a:r>
            <a:r>
              <a:rPr lang="en-US" sz="3200" i="1" dirty="0" smtClean="0">
                <a:latin typeface="Candara" pitchFamily="34" charset="0"/>
              </a:rPr>
              <a:t>Test me in this,” says the </a:t>
            </a:r>
            <a:r>
              <a:rPr lang="en-US" sz="3200" i="1" cap="small" dirty="0" smtClean="0">
                <a:latin typeface="Candara" pitchFamily="34" charset="0"/>
              </a:rPr>
              <a:t>Lord</a:t>
            </a:r>
            <a:r>
              <a:rPr lang="en-US" sz="3200" i="1" dirty="0" smtClean="0">
                <a:latin typeface="Candara" pitchFamily="34" charset="0"/>
              </a:rPr>
              <a:t> Almighty, “and </a:t>
            </a:r>
            <a:r>
              <a:rPr lang="en-US" sz="3200" i="1" dirty="0" smtClean="0">
                <a:latin typeface="Candara" pitchFamily="34" charset="0"/>
              </a:rPr>
              <a:t>see”</a:t>
            </a:r>
          </a:p>
          <a:p>
            <a:pPr algn="r">
              <a:spcBef>
                <a:spcPts val="0"/>
              </a:spcBef>
            </a:pPr>
            <a:r>
              <a:rPr lang="en-US" sz="3200" i="1" dirty="0" smtClean="0">
                <a:latin typeface="Candara" pitchFamily="34" charset="0"/>
              </a:rPr>
              <a:t> </a:t>
            </a:r>
            <a:r>
              <a:rPr lang="en-US" sz="2400" i="1" dirty="0" smtClean="0">
                <a:latin typeface="Candara" pitchFamily="34" charset="0"/>
              </a:rPr>
              <a:t>Malachi 3:10</a:t>
            </a:r>
            <a:endParaRPr lang="en-US" sz="3200" dirty="0" smtClean="0">
              <a:latin typeface="Candara" pitchFamily="34" charset="0"/>
            </a:endParaRPr>
          </a:p>
          <a:p>
            <a:pPr algn="ctr">
              <a:spcBef>
                <a:spcPts val="1200"/>
              </a:spcBef>
            </a:pPr>
            <a:r>
              <a:rPr lang="en-US" sz="3200" i="1" dirty="0" smtClean="0">
                <a:latin typeface="Candara" pitchFamily="34" charset="0"/>
              </a:rPr>
              <a:t>“Taste and see that the </a:t>
            </a:r>
            <a:r>
              <a:rPr lang="en-US" sz="3200" i="1" cap="small" dirty="0" smtClean="0">
                <a:latin typeface="Candara" pitchFamily="34" charset="0"/>
              </a:rPr>
              <a:t>Lord</a:t>
            </a:r>
            <a:r>
              <a:rPr lang="en-US" sz="3200" i="1" dirty="0" smtClean="0">
                <a:latin typeface="Candara" pitchFamily="34" charset="0"/>
              </a:rPr>
              <a:t> is good…”</a:t>
            </a:r>
            <a:r>
              <a:rPr lang="en-US" sz="3200" dirty="0" smtClean="0">
                <a:latin typeface="Candara" pitchFamily="34" charset="0"/>
              </a:rPr>
              <a:t> </a:t>
            </a:r>
            <a:endParaRPr lang="en-US" sz="3200" dirty="0" smtClean="0">
              <a:latin typeface="Candara" pitchFamily="34" charset="0"/>
            </a:endParaRPr>
          </a:p>
          <a:p>
            <a:pPr algn="r">
              <a:spcBef>
                <a:spcPts val="0"/>
              </a:spcBef>
            </a:pPr>
            <a:r>
              <a:rPr lang="en-US" sz="2400" dirty="0" smtClean="0">
                <a:latin typeface="Candara" pitchFamily="34" charset="0"/>
              </a:rPr>
              <a:t>Psalm 34:8</a:t>
            </a:r>
            <a:endParaRPr lang="en-US" sz="2800" dirty="0" smtClean="0">
              <a:latin typeface="Candar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457200" y="677906"/>
            <a:ext cx="8686800" cy="2816156"/>
          </a:xfrm>
          <a:prstGeom prst="rect">
            <a:avLst/>
          </a:prstGeom>
          <a:noFill/>
          <a:ln>
            <a:noFill/>
          </a:ln>
        </p:spPr>
        <p:txBody>
          <a:bodyPr wrap="square" rtlCol="0">
            <a:spAutoFit/>
          </a:bodyPr>
          <a:lstStyle/>
          <a:p>
            <a:r>
              <a:rPr lang="en-US" sz="3600" dirty="0" smtClean="0">
                <a:latin typeface="Candara" pitchFamily="34" charset="0"/>
              </a:rPr>
              <a:t>Contagious </a:t>
            </a:r>
            <a:r>
              <a:rPr lang="en-US" sz="3600" dirty="0" smtClean="0">
                <a:latin typeface="Candara" pitchFamily="34" charset="0"/>
              </a:rPr>
              <a:t>Christians </a:t>
            </a:r>
            <a:r>
              <a:rPr lang="en-US" sz="3600" dirty="0" smtClean="0">
                <a:latin typeface="Candara" pitchFamily="34" charset="0"/>
              </a:rPr>
              <a:t>sow </a:t>
            </a:r>
            <a:r>
              <a:rPr lang="en-US" sz="3600" b="1" u="sng" dirty="0" smtClean="0">
                <a:latin typeface="Candara" pitchFamily="34" charset="0"/>
              </a:rPr>
              <a:t>FAITHFULLY</a:t>
            </a:r>
            <a:endParaRPr lang="en-US" sz="3600" b="1" dirty="0" smtClean="0">
              <a:latin typeface="Candara" pitchFamily="34" charset="0"/>
            </a:endParaRPr>
          </a:p>
          <a:p>
            <a:pPr algn="ctr">
              <a:spcBef>
                <a:spcPts val="1800"/>
              </a:spcBef>
            </a:pPr>
            <a:r>
              <a:rPr lang="en-US" sz="3200" i="1" dirty="0" smtClean="0">
                <a:latin typeface="Candara" pitchFamily="34" charset="0"/>
              </a:rPr>
              <a:t>Give and it will be given to you.</a:t>
            </a:r>
            <a:endParaRPr lang="en-US" sz="3200" dirty="0" smtClean="0">
              <a:latin typeface="Candara" pitchFamily="34" charset="0"/>
            </a:endParaRPr>
          </a:p>
          <a:p>
            <a:pPr>
              <a:spcBef>
                <a:spcPts val="1800"/>
              </a:spcBef>
            </a:pPr>
            <a:r>
              <a:rPr lang="en-US" sz="3200" b="1" u="sng" dirty="0" smtClean="0">
                <a:latin typeface="Candara" pitchFamily="34" charset="0"/>
              </a:rPr>
              <a:t>TITHE</a:t>
            </a:r>
            <a:r>
              <a:rPr lang="en-US" sz="3200" dirty="0" smtClean="0">
                <a:latin typeface="Candara" pitchFamily="34" charset="0"/>
              </a:rPr>
              <a:t> is what God designates</a:t>
            </a:r>
          </a:p>
          <a:p>
            <a:pPr>
              <a:spcBef>
                <a:spcPts val="1800"/>
              </a:spcBef>
            </a:pPr>
            <a:r>
              <a:rPr lang="en-US" sz="3200" b="1" u="sng" dirty="0" smtClean="0">
                <a:latin typeface="Candara" pitchFamily="34" charset="0"/>
              </a:rPr>
              <a:t>OFFERING</a:t>
            </a:r>
            <a:r>
              <a:rPr lang="en-US" sz="3200" dirty="0" smtClean="0">
                <a:latin typeface="Candara" pitchFamily="34" charset="0"/>
              </a:rPr>
              <a:t> is what we </a:t>
            </a:r>
            <a:r>
              <a:rPr lang="en-US" sz="3200" dirty="0" smtClean="0">
                <a:latin typeface="Candara" pitchFamily="34" charset="0"/>
              </a:rPr>
              <a:t>designate</a:t>
            </a:r>
            <a:endParaRPr lang="en-US" sz="3200" dirty="0" smtClean="0">
              <a:latin typeface="Candar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457200" y="677906"/>
            <a:ext cx="8686800" cy="2816156"/>
          </a:xfrm>
          <a:prstGeom prst="rect">
            <a:avLst/>
          </a:prstGeom>
          <a:noFill/>
          <a:ln>
            <a:noFill/>
          </a:ln>
        </p:spPr>
        <p:txBody>
          <a:bodyPr wrap="square" rtlCol="0">
            <a:spAutoFit/>
          </a:bodyPr>
          <a:lstStyle/>
          <a:p>
            <a:r>
              <a:rPr lang="en-US" sz="3600" dirty="0" smtClean="0">
                <a:latin typeface="Candara" pitchFamily="34" charset="0"/>
              </a:rPr>
              <a:t>Contagious </a:t>
            </a:r>
            <a:r>
              <a:rPr lang="en-US" sz="3600" dirty="0" smtClean="0">
                <a:latin typeface="Candara" pitchFamily="34" charset="0"/>
              </a:rPr>
              <a:t>Christian live </a:t>
            </a:r>
            <a:r>
              <a:rPr lang="en-US" sz="3600" dirty="0" smtClean="0">
                <a:latin typeface="Candara" pitchFamily="34" charset="0"/>
              </a:rPr>
              <a:t>in </a:t>
            </a:r>
            <a:r>
              <a:rPr lang="en-US" sz="3600" u="sng" dirty="0" smtClean="0">
                <a:latin typeface="Candara" pitchFamily="34" charset="0"/>
              </a:rPr>
              <a:t>ETERNITY</a:t>
            </a:r>
            <a:endParaRPr lang="en-US" sz="3600" dirty="0" smtClean="0">
              <a:latin typeface="Candara" pitchFamily="34" charset="0"/>
            </a:endParaRPr>
          </a:p>
          <a:p>
            <a:pPr algn="ctr">
              <a:spcBef>
                <a:spcPts val="1800"/>
              </a:spcBef>
            </a:pPr>
            <a:r>
              <a:rPr lang="en-US" sz="3200" dirty="0" smtClean="0">
                <a:latin typeface="Candara" pitchFamily="34" charset="0"/>
              </a:rPr>
              <a:t>Are you </a:t>
            </a:r>
            <a:r>
              <a:rPr lang="en-US" sz="3200" dirty="0" smtClean="0">
                <a:latin typeface="Candara" pitchFamily="34" charset="0"/>
              </a:rPr>
              <a:t>renting space in a spiritual </a:t>
            </a:r>
            <a:r>
              <a:rPr lang="en-US" sz="3200" b="1" u="sng" dirty="0" smtClean="0">
                <a:latin typeface="Candara" pitchFamily="34" charset="0"/>
              </a:rPr>
              <a:t>HOTEL</a:t>
            </a:r>
            <a:r>
              <a:rPr lang="en-US" sz="3200" dirty="0" smtClean="0">
                <a:latin typeface="Candara" pitchFamily="34" charset="0"/>
              </a:rPr>
              <a:t> </a:t>
            </a:r>
          </a:p>
          <a:p>
            <a:pPr algn="ctr">
              <a:spcBef>
                <a:spcPts val="1800"/>
              </a:spcBef>
            </a:pPr>
            <a:r>
              <a:rPr lang="en-US" sz="3200" dirty="0" smtClean="0">
                <a:latin typeface="Candara" pitchFamily="34" charset="0"/>
              </a:rPr>
              <a:t>or </a:t>
            </a:r>
          </a:p>
          <a:p>
            <a:pPr algn="ctr">
              <a:spcBef>
                <a:spcPts val="1800"/>
              </a:spcBef>
            </a:pPr>
            <a:r>
              <a:rPr lang="en-US" sz="3200" dirty="0" smtClean="0">
                <a:latin typeface="Candara" pitchFamily="34" charset="0"/>
              </a:rPr>
              <a:t>building a spiritual </a:t>
            </a:r>
            <a:r>
              <a:rPr lang="en-US" sz="3200" b="1" u="sng" dirty="0" smtClean="0">
                <a:latin typeface="Candara" pitchFamily="34" charset="0"/>
              </a:rPr>
              <a:t>HOME</a:t>
            </a:r>
            <a:endParaRPr lang="en-US" sz="3200" dirty="0">
              <a:latin typeface="Candara"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sp>
        <p:nvSpPr>
          <p:cNvPr id="6" name="TextBox 5"/>
          <p:cNvSpPr txBox="1"/>
          <p:nvPr/>
        </p:nvSpPr>
        <p:spPr>
          <a:xfrm>
            <a:off x="0" y="268003"/>
            <a:ext cx="9144000" cy="2308324"/>
          </a:xfrm>
          <a:prstGeom prst="rect">
            <a:avLst/>
          </a:prstGeom>
          <a:noFill/>
          <a:ln>
            <a:noFill/>
          </a:ln>
        </p:spPr>
        <p:txBody>
          <a:bodyPr wrap="square" rtlCol="0">
            <a:spAutoFit/>
          </a:bodyPr>
          <a:lstStyle/>
          <a:p>
            <a:pPr algn="ctr"/>
            <a:r>
              <a:rPr lang="en-US" sz="3600" dirty="0" smtClean="0">
                <a:latin typeface="Candara" pitchFamily="34" charset="0"/>
              </a:rPr>
              <a:t>This is God’s Word for my life in this Place and at this Time. Today I am a new creation in Christ, I am God’s very own, and I </a:t>
            </a:r>
            <a:r>
              <a:rPr lang="en-US" sz="3600" u="sng" dirty="0" smtClean="0">
                <a:latin typeface="Candara" pitchFamily="34" charset="0"/>
              </a:rPr>
              <a:t>KNOW</a:t>
            </a:r>
            <a:r>
              <a:rPr lang="en-US" sz="3600" dirty="0" smtClean="0">
                <a:latin typeface="Candara" pitchFamily="34" charset="0"/>
              </a:rPr>
              <a:t> He has a purpose for my life.</a:t>
            </a:r>
            <a:endParaRPr lang="en-US" sz="3600" dirty="0">
              <a:latin typeface="Candara" pitchFamily="34" charset="0"/>
            </a:endParaRPr>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268003"/>
            <a:ext cx="9144000" cy="3539430"/>
          </a:xfrm>
          <a:prstGeom prst="rect">
            <a:avLst/>
          </a:prstGeom>
          <a:noFill/>
          <a:ln>
            <a:noFill/>
          </a:ln>
        </p:spPr>
        <p:txBody>
          <a:bodyPr wrap="square" rtlCol="0">
            <a:spAutoFit/>
          </a:bodyPr>
          <a:lstStyle/>
          <a:p>
            <a:r>
              <a:rPr lang="en-US" sz="3200" dirty="0" smtClean="0">
                <a:latin typeface="Candara" pitchFamily="34" charset="0"/>
              </a:rPr>
              <a:t>Some time later the brook dried up because there had been no rain in the land. </a:t>
            </a:r>
            <a:r>
              <a:rPr lang="en-US" sz="3200" dirty="0" smtClean="0">
                <a:latin typeface="Candara" pitchFamily="34" charset="0"/>
              </a:rPr>
              <a:t>Then </a:t>
            </a:r>
            <a:r>
              <a:rPr lang="en-US" sz="3200" dirty="0" smtClean="0">
                <a:latin typeface="Candara" pitchFamily="34" charset="0"/>
              </a:rPr>
              <a:t>the word of the </a:t>
            </a:r>
            <a:r>
              <a:rPr lang="en-US" sz="3200" cap="small" dirty="0" smtClean="0">
                <a:latin typeface="Candara" pitchFamily="34" charset="0"/>
              </a:rPr>
              <a:t>Lord</a:t>
            </a:r>
            <a:r>
              <a:rPr lang="en-US" sz="3200" dirty="0" smtClean="0">
                <a:latin typeface="Candara" pitchFamily="34" charset="0"/>
              </a:rPr>
              <a:t> came to him: </a:t>
            </a:r>
            <a:r>
              <a:rPr lang="en-US" sz="3200" dirty="0" smtClean="0">
                <a:latin typeface="Candara" pitchFamily="34" charset="0"/>
              </a:rPr>
              <a:t>“Go </a:t>
            </a:r>
            <a:r>
              <a:rPr lang="en-US" sz="3200" dirty="0" smtClean="0">
                <a:latin typeface="Candara" pitchFamily="34" charset="0"/>
              </a:rPr>
              <a:t>at once to </a:t>
            </a:r>
            <a:r>
              <a:rPr lang="en-US" sz="3200" dirty="0" err="1" smtClean="0">
                <a:latin typeface="Candara" pitchFamily="34" charset="0"/>
              </a:rPr>
              <a:t>Zarephath</a:t>
            </a:r>
            <a:r>
              <a:rPr lang="en-US" sz="3200" dirty="0" smtClean="0">
                <a:latin typeface="Candara" pitchFamily="34" charset="0"/>
              </a:rPr>
              <a:t> in the region of Sidon and stay there. I have directed a widow there to supply you with food.” </a:t>
            </a:r>
            <a:r>
              <a:rPr lang="en-US" sz="3200" dirty="0" smtClean="0">
                <a:latin typeface="Candara" pitchFamily="34" charset="0"/>
              </a:rPr>
              <a:t>So </a:t>
            </a:r>
            <a:r>
              <a:rPr lang="en-US" sz="3200" dirty="0" smtClean="0">
                <a:latin typeface="Candara" pitchFamily="34" charset="0"/>
              </a:rPr>
              <a:t>he went to </a:t>
            </a:r>
            <a:r>
              <a:rPr lang="en-US" sz="3200" dirty="0" err="1" smtClean="0">
                <a:latin typeface="Candara" pitchFamily="34" charset="0"/>
              </a:rPr>
              <a:t>Zarephath</a:t>
            </a:r>
            <a:r>
              <a:rPr lang="en-US" sz="3200" dirty="0" smtClean="0">
                <a:latin typeface="Candara" pitchFamily="34" charset="0"/>
              </a:rPr>
              <a:t>. When he came to the town gate, a widow was there gathering sticks. </a:t>
            </a:r>
            <a:endParaRPr lang="en-US" sz="3200" dirty="0" smtClean="0">
              <a:latin typeface="Candar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268003"/>
            <a:ext cx="9144000" cy="2062103"/>
          </a:xfrm>
          <a:prstGeom prst="rect">
            <a:avLst/>
          </a:prstGeom>
          <a:noFill/>
          <a:ln>
            <a:noFill/>
          </a:ln>
        </p:spPr>
        <p:txBody>
          <a:bodyPr wrap="square" rtlCol="0">
            <a:spAutoFit/>
          </a:bodyPr>
          <a:lstStyle/>
          <a:p>
            <a:r>
              <a:rPr lang="en-US" sz="3200" dirty="0" smtClean="0">
                <a:latin typeface="Candara" pitchFamily="34" charset="0"/>
              </a:rPr>
              <a:t>He </a:t>
            </a:r>
            <a:r>
              <a:rPr lang="en-US" sz="3200" dirty="0" smtClean="0">
                <a:latin typeface="Candara" pitchFamily="34" charset="0"/>
              </a:rPr>
              <a:t>called to her and asked, “Would you bring me a little water in a jar so I may have a drink?” </a:t>
            </a:r>
            <a:r>
              <a:rPr lang="en-US" sz="3200" dirty="0" smtClean="0">
                <a:latin typeface="Candara" pitchFamily="34" charset="0"/>
              </a:rPr>
              <a:t>As </a:t>
            </a:r>
            <a:r>
              <a:rPr lang="en-US" sz="3200" dirty="0" smtClean="0">
                <a:latin typeface="Candara" pitchFamily="34" charset="0"/>
              </a:rPr>
              <a:t>she was going to get it, he called, “And bring me, please, a piece of bread</a:t>
            </a:r>
            <a:r>
              <a:rPr lang="en-US" sz="3200" dirty="0" smtClean="0">
                <a:latin typeface="Candara" pitchFamily="34" charset="0"/>
              </a:rPr>
              <a:t>.”</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268003"/>
            <a:ext cx="9144000" cy="2554545"/>
          </a:xfrm>
          <a:prstGeom prst="rect">
            <a:avLst/>
          </a:prstGeom>
          <a:noFill/>
          <a:ln>
            <a:noFill/>
          </a:ln>
        </p:spPr>
        <p:txBody>
          <a:bodyPr wrap="square" rtlCol="0">
            <a:spAutoFit/>
          </a:bodyPr>
          <a:lstStyle/>
          <a:p>
            <a:r>
              <a:rPr lang="en-US" sz="3200" dirty="0" smtClean="0">
                <a:latin typeface="Candara" pitchFamily="34" charset="0"/>
              </a:rPr>
              <a:t>“</a:t>
            </a:r>
            <a:r>
              <a:rPr lang="en-US" sz="3200" dirty="0" smtClean="0">
                <a:latin typeface="Candara" pitchFamily="34" charset="0"/>
              </a:rPr>
              <a:t>As surely as the </a:t>
            </a:r>
            <a:r>
              <a:rPr lang="en-US" sz="3200" cap="small" dirty="0" smtClean="0">
                <a:latin typeface="Candara" pitchFamily="34" charset="0"/>
              </a:rPr>
              <a:t>Lord</a:t>
            </a:r>
            <a:r>
              <a:rPr lang="en-US" sz="3200" dirty="0" smtClean="0">
                <a:latin typeface="Candara" pitchFamily="34" charset="0"/>
              </a:rPr>
              <a:t> your God lives,” she replied, “I don’t have any bread—only a handful of flour in a jar and a little olive oil in a jug. I am gathering a few sticks to take home and make a meal for myself and my son, that we may eat it—and die</a:t>
            </a:r>
            <a:r>
              <a:rPr lang="en-US" sz="3200" dirty="0" smtClean="0">
                <a:latin typeface="Candara" pitchFamily="34" charset="0"/>
              </a:rPr>
              <a:t>.”</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268003"/>
            <a:ext cx="9144000" cy="4031873"/>
          </a:xfrm>
          <a:prstGeom prst="rect">
            <a:avLst/>
          </a:prstGeom>
          <a:noFill/>
          <a:ln>
            <a:noFill/>
          </a:ln>
        </p:spPr>
        <p:txBody>
          <a:bodyPr wrap="square" rtlCol="0">
            <a:spAutoFit/>
          </a:bodyPr>
          <a:lstStyle/>
          <a:p>
            <a:r>
              <a:rPr lang="en-US" sz="3200" dirty="0" smtClean="0">
                <a:latin typeface="Candara" pitchFamily="34" charset="0"/>
              </a:rPr>
              <a:t>Elijah </a:t>
            </a:r>
            <a:r>
              <a:rPr lang="en-US" sz="3200" dirty="0" smtClean="0">
                <a:latin typeface="Candara" pitchFamily="34" charset="0"/>
              </a:rPr>
              <a:t>said to her, “Don’t be afraid. Go home and do as you have said. But first make a small loaf of bread for me from what you have and bring it to me, and then make something for yourself and your son. </a:t>
            </a:r>
            <a:r>
              <a:rPr lang="en-US" sz="3200" dirty="0" smtClean="0">
                <a:latin typeface="Candara" pitchFamily="34" charset="0"/>
              </a:rPr>
              <a:t>For </a:t>
            </a:r>
            <a:r>
              <a:rPr lang="en-US" sz="3200" dirty="0" smtClean="0">
                <a:latin typeface="Candara" pitchFamily="34" charset="0"/>
              </a:rPr>
              <a:t>this is what the </a:t>
            </a:r>
            <a:r>
              <a:rPr lang="en-US" sz="3200" cap="small" dirty="0" smtClean="0">
                <a:latin typeface="Candara" pitchFamily="34" charset="0"/>
              </a:rPr>
              <a:t>Lord</a:t>
            </a:r>
            <a:r>
              <a:rPr lang="en-US" sz="3200" dirty="0" smtClean="0">
                <a:latin typeface="Candara" pitchFamily="34" charset="0"/>
              </a:rPr>
              <a:t>, the God of Israel, says: ‘The jar of flour will not be used up and the jug of oil will not run dry until the day the </a:t>
            </a:r>
            <a:r>
              <a:rPr lang="en-US" sz="3200" cap="small" dirty="0" smtClean="0">
                <a:latin typeface="Candara" pitchFamily="34" charset="0"/>
              </a:rPr>
              <a:t>Lord</a:t>
            </a:r>
            <a:r>
              <a:rPr lang="en-US" sz="3200" dirty="0" smtClean="0">
                <a:latin typeface="Candara" pitchFamily="34" charset="0"/>
              </a:rPr>
              <a:t> sends rain on the land</a:t>
            </a:r>
            <a:r>
              <a:rPr lang="en-US" sz="3200" dirty="0" smtClean="0">
                <a:latin typeface="Candara" pitchFamily="34" charset="0"/>
              </a:rPr>
              <a:t>.’”</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268003"/>
            <a:ext cx="9144000" cy="3046988"/>
          </a:xfrm>
          <a:prstGeom prst="rect">
            <a:avLst/>
          </a:prstGeom>
          <a:noFill/>
          <a:ln>
            <a:noFill/>
          </a:ln>
        </p:spPr>
        <p:txBody>
          <a:bodyPr wrap="square" rtlCol="0">
            <a:spAutoFit/>
          </a:bodyPr>
          <a:lstStyle/>
          <a:p>
            <a:r>
              <a:rPr lang="en-US" sz="3200" dirty="0" smtClean="0">
                <a:latin typeface="Candara" pitchFamily="34" charset="0"/>
              </a:rPr>
              <a:t>She </a:t>
            </a:r>
            <a:r>
              <a:rPr lang="en-US" sz="3200" dirty="0" smtClean="0">
                <a:latin typeface="Candara" pitchFamily="34" charset="0"/>
              </a:rPr>
              <a:t>went away and </a:t>
            </a:r>
            <a:r>
              <a:rPr lang="en-US" sz="3200" dirty="0" smtClean="0">
                <a:latin typeface="Candara" pitchFamily="34" charset="0"/>
              </a:rPr>
              <a:t>did </a:t>
            </a:r>
            <a:r>
              <a:rPr lang="en-US" sz="3200" dirty="0" smtClean="0">
                <a:latin typeface="Candara" pitchFamily="34" charset="0"/>
              </a:rPr>
              <a:t>as Elijah had told her. So there was food every day for Elijah and for the woman and her family. </a:t>
            </a:r>
            <a:r>
              <a:rPr lang="en-US" sz="3200" dirty="0" smtClean="0">
                <a:latin typeface="Candara" pitchFamily="34" charset="0"/>
              </a:rPr>
              <a:t>For </a:t>
            </a:r>
            <a:r>
              <a:rPr lang="en-US" sz="3200" dirty="0" smtClean="0">
                <a:latin typeface="Candara" pitchFamily="34" charset="0"/>
              </a:rPr>
              <a:t>the jar of flour was not used up and the jug of oil did not run dry, in keeping with the word of the </a:t>
            </a:r>
            <a:r>
              <a:rPr lang="en-US" sz="3200" cap="small" dirty="0" smtClean="0">
                <a:latin typeface="Candara" pitchFamily="34" charset="0"/>
              </a:rPr>
              <a:t>Lord</a:t>
            </a:r>
            <a:r>
              <a:rPr lang="en-US" sz="3200" dirty="0" smtClean="0">
                <a:latin typeface="Candara" pitchFamily="34" charset="0"/>
              </a:rPr>
              <a:t> spoken by Elijah</a:t>
            </a:r>
            <a:r>
              <a:rPr lang="en-US" sz="3200" dirty="0" smtClean="0">
                <a:latin typeface="Candara" pitchFamily="34" charset="0"/>
              </a:rPr>
              <a:t>.</a:t>
            </a:r>
          </a:p>
          <a:p>
            <a:pPr algn="r"/>
            <a:r>
              <a:rPr lang="en-US" sz="3200" dirty="0" smtClean="0">
                <a:latin typeface="Candara" pitchFamily="34" charset="0"/>
              </a:rPr>
              <a:t>1 Kings 17:7-16</a:t>
            </a:r>
            <a:endParaRPr lang="en-US" sz="3200" dirty="0">
              <a:latin typeface="Candar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0" y="677906"/>
            <a:ext cx="9144000" cy="2308324"/>
          </a:xfrm>
          <a:prstGeom prst="rect">
            <a:avLst/>
          </a:prstGeom>
          <a:noFill/>
          <a:ln>
            <a:noFill/>
          </a:ln>
        </p:spPr>
        <p:txBody>
          <a:bodyPr wrap="square" rtlCol="0">
            <a:spAutoFit/>
          </a:bodyPr>
          <a:lstStyle/>
          <a:p>
            <a:pPr algn="ctr">
              <a:lnSpc>
                <a:spcPct val="200000"/>
              </a:lnSpc>
            </a:pPr>
            <a:r>
              <a:rPr lang="en-US" sz="3600" dirty="0" smtClean="0">
                <a:latin typeface="Candara" pitchFamily="34" charset="0"/>
              </a:rPr>
              <a:t>Our Biggest </a:t>
            </a:r>
            <a:r>
              <a:rPr lang="en-US" sz="3600" dirty="0" smtClean="0">
                <a:latin typeface="Candara" pitchFamily="34" charset="0"/>
              </a:rPr>
              <a:t>Obstacle to Faith is </a:t>
            </a:r>
            <a:r>
              <a:rPr lang="en-US" sz="3600" b="1" u="sng" dirty="0" smtClean="0">
                <a:latin typeface="Candara" pitchFamily="34" charset="0"/>
              </a:rPr>
              <a:t>FEAR</a:t>
            </a:r>
            <a:endParaRPr lang="en-US" sz="3600" b="1" dirty="0" smtClean="0">
              <a:latin typeface="Candara" pitchFamily="34" charset="0"/>
            </a:endParaRPr>
          </a:p>
          <a:p>
            <a:pPr algn="ctr">
              <a:lnSpc>
                <a:spcPct val="200000"/>
              </a:lnSpc>
            </a:pPr>
            <a:r>
              <a:rPr lang="en-US" sz="3600" dirty="0" smtClean="0">
                <a:latin typeface="Candara" pitchFamily="34" charset="0"/>
              </a:rPr>
              <a:t>The Best Cure for Fear is </a:t>
            </a:r>
            <a:r>
              <a:rPr lang="en-US" sz="3600" b="1" u="sng" dirty="0" smtClean="0">
                <a:latin typeface="Candara" pitchFamily="34" charset="0"/>
              </a:rPr>
              <a:t>ACTION</a:t>
            </a:r>
            <a:endParaRPr lang="en-US" sz="3600" b="1" dirty="0" smtClean="0">
              <a:latin typeface="Candar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DF6E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US"/>
          </a:p>
        </p:txBody>
      </p:sp>
      <p:pic>
        <p:nvPicPr>
          <p:cNvPr id="4" name="Picture 3" descr="StewardshipTitleBASE.jpg"/>
          <p:cNvPicPr>
            <a:picLocks noChangeAspect="1"/>
          </p:cNvPicPr>
          <p:nvPr/>
        </p:nvPicPr>
        <p:blipFill>
          <a:blip r:embed="rId2" cstate="print"/>
          <a:stretch>
            <a:fillRect/>
          </a:stretch>
        </p:blipFill>
        <p:spPr>
          <a:xfrm>
            <a:off x="0" y="4232010"/>
            <a:ext cx="5943600" cy="2625990"/>
          </a:xfrm>
          <a:prstGeom prst="rect">
            <a:avLst/>
          </a:prstGeom>
        </p:spPr>
      </p:pic>
      <p:sp>
        <p:nvSpPr>
          <p:cNvPr id="6" name="TextBox 5"/>
          <p:cNvSpPr txBox="1"/>
          <p:nvPr/>
        </p:nvSpPr>
        <p:spPr>
          <a:xfrm>
            <a:off x="457200" y="677906"/>
            <a:ext cx="8403021" cy="3046988"/>
          </a:xfrm>
          <a:prstGeom prst="rect">
            <a:avLst/>
          </a:prstGeom>
          <a:noFill/>
          <a:ln>
            <a:noFill/>
          </a:ln>
        </p:spPr>
        <p:txBody>
          <a:bodyPr wrap="square" rtlCol="0">
            <a:spAutoFit/>
          </a:bodyPr>
          <a:lstStyle/>
          <a:p>
            <a:pPr>
              <a:lnSpc>
                <a:spcPct val="120000"/>
              </a:lnSpc>
            </a:pPr>
            <a:r>
              <a:rPr lang="en-US" sz="3200" i="1" dirty="0" smtClean="0">
                <a:latin typeface="Candara" pitchFamily="34" charset="0"/>
              </a:rPr>
              <a:t>“</a:t>
            </a:r>
            <a:r>
              <a:rPr lang="en-US" sz="3200" i="1" dirty="0" smtClean="0">
                <a:latin typeface="Candara" pitchFamily="34" charset="0"/>
              </a:rPr>
              <a:t>When Jesus looked up and saw a great crowd coming toward him, he said to Philip, “Where shall we buy bread for these people to eat?” He asked this only to test him, for he already had in mind what he was going to do.”</a:t>
            </a:r>
            <a:r>
              <a:rPr lang="en-US" sz="3200" dirty="0" smtClean="0">
                <a:latin typeface="Candara" pitchFamily="34" charset="0"/>
              </a:rPr>
              <a:t> </a:t>
            </a:r>
            <a:r>
              <a:rPr lang="en-US" sz="2400" dirty="0" smtClean="0">
                <a:latin typeface="Candara" pitchFamily="34" charset="0"/>
              </a:rPr>
              <a:t>John </a:t>
            </a:r>
            <a:r>
              <a:rPr lang="en-US" sz="2400" dirty="0" smtClean="0">
                <a:latin typeface="Candara" pitchFamily="34" charset="0"/>
              </a:rPr>
              <a:t>6:5-6</a:t>
            </a:r>
            <a:endParaRPr lang="en-US" sz="3200" dirty="0" smtClean="0">
              <a:latin typeface="Candara"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333</Words>
  <Application>Microsoft Office PowerPoint</Application>
  <PresentationFormat>On-screen Show (4:3)</PresentationFormat>
  <Paragraphs>24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Gedon</dc:creator>
  <cp:lastModifiedBy>Steve Gedon</cp:lastModifiedBy>
  <cp:revision>3</cp:revision>
  <dcterms:created xsi:type="dcterms:W3CDTF">2014-10-26T12:09:58Z</dcterms:created>
  <dcterms:modified xsi:type="dcterms:W3CDTF">2014-10-26T12:36:08Z</dcterms:modified>
</cp:coreProperties>
</file>