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44CA4-570A-4F9E-A66A-141B68414CB7}" type="datetimeFigureOut">
              <a:rPr lang="en-US" smtClean="0"/>
              <a:t>7/27/2014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697F6-5960-4C39-8BAF-1FCC806A9D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EA1DA0-7440-4935-969B-0BC0EB2B413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EA1DA0-7440-4935-969B-0BC0EB2B413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EA1DA0-7440-4935-969B-0BC0EB2B413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EA1DA0-7440-4935-969B-0BC0EB2B413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EA1DA0-7440-4935-969B-0BC0EB2B413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EA1DA0-7440-4935-969B-0BC0EB2B413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EA1DA0-7440-4935-969B-0BC0EB2B413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EA1DA0-7440-4935-969B-0BC0EB2B413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EA1DA0-7440-4935-969B-0BC0EB2B413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EA1DA0-7440-4935-969B-0BC0EB2B413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EA1DA0-7440-4935-969B-0BC0EB2B413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EA1DA0-7440-4935-969B-0BC0EB2B413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EA1DA0-7440-4935-969B-0BC0EB2B413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EA1DA0-7440-4935-969B-0BC0EB2B413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EA1DA0-7440-4935-969B-0BC0EB2B413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EA1DA0-7440-4935-969B-0BC0EB2B413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EA1DA0-7440-4935-969B-0BC0EB2B413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EA1DA0-7440-4935-969B-0BC0EB2B413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0120-3D1A-4CB5-85DF-6018B277F36B}" type="datetimeFigureOut">
              <a:rPr lang="en-US" smtClean="0"/>
              <a:t>7/27/2014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095-B0F9-4E6D-AC35-43B4EC82E0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0120-3D1A-4CB5-85DF-6018B277F36B}" type="datetimeFigureOut">
              <a:rPr lang="en-US" smtClean="0"/>
              <a:t>7/27/2014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095-B0F9-4E6D-AC35-43B4EC82E0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0120-3D1A-4CB5-85DF-6018B277F36B}" type="datetimeFigureOut">
              <a:rPr lang="en-US" smtClean="0"/>
              <a:t>7/27/2014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095-B0F9-4E6D-AC35-43B4EC82E0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0120-3D1A-4CB5-85DF-6018B277F36B}" type="datetimeFigureOut">
              <a:rPr lang="en-US" smtClean="0"/>
              <a:t>7/27/2014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095-B0F9-4E6D-AC35-43B4EC82E0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0120-3D1A-4CB5-85DF-6018B277F36B}" type="datetimeFigureOut">
              <a:rPr lang="en-US" smtClean="0"/>
              <a:t>7/27/2014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095-B0F9-4E6D-AC35-43B4EC82E0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0120-3D1A-4CB5-85DF-6018B277F36B}" type="datetimeFigureOut">
              <a:rPr lang="en-US" smtClean="0"/>
              <a:t>7/27/2014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095-B0F9-4E6D-AC35-43B4EC82E0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0120-3D1A-4CB5-85DF-6018B277F36B}" type="datetimeFigureOut">
              <a:rPr lang="en-US" smtClean="0"/>
              <a:t>7/27/2014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095-B0F9-4E6D-AC35-43B4EC82E0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0120-3D1A-4CB5-85DF-6018B277F36B}" type="datetimeFigureOut">
              <a:rPr lang="en-US" smtClean="0"/>
              <a:t>7/27/2014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095-B0F9-4E6D-AC35-43B4EC82E0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0120-3D1A-4CB5-85DF-6018B277F36B}" type="datetimeFigureOut">
              <a:rPr lang="en-US" smtClean="0"/>
              <a:t>7/27/2014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095-B0F9-4E6D-AC35-43B4EC82E0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0120-3D1A-4CB5-85DF-6018B277F36B}" type="datetimeFigureOut">
              <a:rPr lang="en-US" smtClean="0"/>
              <a:t>7/27/2014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095-B0F9-4E6D-AC35-43B4EC82E0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0120-3D1A-4CB5-85DF-6018B277F36B}" type="datetimeFigureOut">
              <a:rPr lang="en-US" smtClean="0"/>
              <a:t>7/27/2014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095-B0F9-4E6D-AC35-43B4EC82E0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40120-3D1A-4CB5-85DF-6018B277F36B}" type="datetimeFigureOut">
              <a:rPr lang="en-US" smtClean="0"/>
              <a:t>7/27/2014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0F095-B0F9-4E6D-AC35-43B4EC82E0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fcclw.org/wordpress/wp-content/uploads/2014/01/gosp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24759" y="3783721"/>
            <a:ext cx="7094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bg1"/>
                </a:solidFill>
                <a:latin typeface="Candara" pitchFamily="34" charset="0"/>
              </a:rPr>
              <a:t>What difference does it make?</a:t>
            </a:r>
            <a:endParaRPr lang="en-US" sz="3200" i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xcuseNotToGi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65018"/>
            <a:ext cx="6258910" cy="4192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4951" y="348525"/>
            <a:ext cx="8671035" cy="28130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ndara" pitchFamily="34" charset="0"/>
              </a:rPr>
              <a:t>Who is sitting at my </a:t>
            </a:r>
            <a:r>
              <a:rPr lang="en-US" sz="3600" u="sng" dirty="0" smtClean="0">
                <a:latin typeface="Candara" pitchFamily="34" charset="0"/>
              </a:rPr>
              <a:t>GATE</a:t>
            </a:r>
            <a:r>
              <a:rPr lang="en-US" sz="3600" dirty="0" smtClean="0">
                <a:latin typeface="Candara" pitchFamily="34" charset="0"/>
              </a:rPr>
              <a:t>?</a:t>
            </a:r>
          </a:p>
          <a:p>
            <a:r>
              <a:rPr lang="en-US" sz="2000" dirty="0" smtClean="0">
                <a:latin typeface="Candara" pitchFamily="34" charset="0"/>
              </a:rPr>
              <a:t> </a:t>
            </a:r>
          </a:p>
          <a:p>
            <a:pPr marL="236538"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latin typeface="Candara" pitchFamily="34" charset="0"/>
              </a:rPr>
              <a:t>Who is within my sphere of influence?</a:t>
            </a:r>
          </a:p>
          <a:p>
            <a:pPr marL="236538">
              <a:lnSpc>
                <a:spcPct val="120000"/>
              </a:lnSpc>
              <a:spcBef>
                <a:spcPts val="1200"/>
              </a:spcBef>
            </a:pPr>
            <a:r>
              <a:rPr lang="en-US" sz="2800" dirty="0" smtClean="0">
                <a:latin typeface="Candara" pitchFamily="34" charset="0"/>
              </a:rPr>
              <a:t>Who lives at the edge but has become almost invisible?</a:t>
            </a:r>
          </a:p>
          <a:p>
            <a:pPr marL="236538">
              <a:lnSpc>
                <a:spcPct val="120000"/>
              </a:lnSpc>
              <a:spcBef>
                <a:spcPts val="1200"/>
              </a:spcBef>
            </a:pPr>
            <a:r>
              <a:rPr lang="en-US" sz="2800" dirty="0" smtClean="0">
                <a:latin typeface="Candara" pitchFamily="34" charset="0"/>
              </a:rPr>
              <a:t>Who is struggling, suffering or lonely</a:t>
            </a:r>
            <a:r>
              <a:rPr lang="en-US" sz="2800" dirty="0" smtClean="0">
                <a:latin typeface="Candara" pitchFamily="34" charset="0"/>
              </a:rPr>
              <a:t>?</a:t>
            </a:r>
            <a:endParaRPr lang="en-US" sz="3200" dirty="0" smtClean="0">
              <a:latin typeface="Candar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xcuseNotToGi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65018"/>
            <a:ext cx="6258910" cy="4192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4951" y="1057974"/>
            <a:ext cx="8671035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ndara" pitchFamily="34" charset="0"/>
              </a:rPr>
              <a:t>What </a:t>
            </a:r>
            <a:r>
              <a:rPr lang="en-US" sz="3600" dirty="0" smtClean="0">
                <a:latin typeface="Candara" pitchFamily="34" charset="0"/>
              </a:rPr>
              <a:t>is my normal </a:t>
            </a:r>
            <a:r>
              <a:rPr lang="en-US" sz="3600" u="sng" dirty="0" smtClean="0">
                <a:latin typeface="Candara" pitchFamily="34" charset="0"/>
              </a:rPr>
              <a:t>RESPONSE</a:t>
            </a:r>
            <a:r>
              <a:rPr lang="en-US" sz="3600" dirty="0" smtClean="0">
                <a:latin typeface="Candara" pitchFamily="34" charset="0"/>
              </a:rPr>
              <a:t>?</a:t>
            </a:r>
            <a:endParaRPr lang="en-US" sz="3600" i="1" dirty="0" smtClean="0">
              <a:latin typeface="Candara" pitchFamily="34" charset="0"/>
            </a:endParaRPr>
          </a:p>
          <a:p>
            <a:r>
              <a:rPr lang="en-US" sz="2800" i="1" dirty="0" smtClean="0">
                <a:latin typeface="Candara" pitchFamily="34" charset="0"/>
              </a:rPr>
              <a:t>	</a:t>
            </a:r>
            <a:endParaRPr lang="en-US" i="1" dirty="0" smtClean="0">
              <a:latin typeface="Candara" pitchFamily="34" charset="0"/>
            </a:endParaRPr>
          </a:p>
          <a:p>
            <a:r>
              <a:rPr lang="en-US" sz="3200" i="1" dirty="0" smtClean="0">
                <a:latin typeface="Candara" pitchFamily="34" charset="0"/>
              </a:rPr>
              <a:t>	</a:t>
            </a:r>
            <a:r>
              <a:rPr lang="en-US" sz="3200" i="1" dirty="0" smtClean="0">
                <a:latin typeface="Candara" pitchFamily="34" charset="0"/>
              </a:rPr>
              <a:t>We </a:t>
            </a:r>
            <a:r>
              <a:rPr lang="en-US" sz="3200" i="1" dirty="0" smtClean="0">
                <a:latin typeface="Candara" pitchFamily="34" charset="0"/>
              </a:rPr>
              <a:t>create our own </a:t>
            </a:r>
            <a:r>
              <a:rPr lang="en-US" sz="3200" i="1" u="sng" dirty="0" smtClean="0">
                <a:latin typeface="Candara" pitchFamily="34" charset="0"/>
              </a:rPr>
              <a:t>CHASM</a:t>
            </a:r>
            <a:endParaRPr lang="en-US" sz="3200" i="1" dirty="0" smtClean="0">
              <a:latin typeface="Candar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xcuseNotToGi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65018"/>
            <a:ext cx="6258910" cy="4192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4951" y="348525"/>
            <a:ext cx="8671035" cy="25204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 smtClean="0">
                <a:latin typeface="Candara" pitchFamily="34" charset="0"/>
              </a:rPr>
              <a:t>“For </a:t>
            </a:r>
            <a:r>
              <a:rPr lang="en-US" sz="2800" dirty="0" smtClean="0">
                <a:latin typeface="Candara" pitchFamily="34" charset="0"/>
              </a:rPr>
              <a:t>this people’s heart has become calloused; they hardly hear with their ears, and they have closed their eyes. Otherwise they might see with their eyes, hear with their ears, understand with their hearts and turn, and I would heal them</a:t>
            </a:r>
            <a:r>
              <a:rPr lang="en-US" sz="2800" dirty="0" smtClean="0">
                <a:latin typeface="Candara" pitchFamily="34" charset="0"/>
              </a:rPr>
              <a:t>.” </a:t>
            </a:r>
            <a:r>
              <a:rPr lang="en-US" sz="2000" dirty="0" smtClean="0">
                <a:latin typeface="Candara" pitchFamily="34" charset="0"/>
              </a:rPr>
              <a:t>Matthew </a:t>
            </a:r>
            <a:r>
              <a:rPr lang="en-US" sz="2000" dirty="0" smtClean="0">
                <a:latin typeface="Candara" pitchFamily="34" charset="0"/>
              </a:rPr>
              <a:t>13:15</a:t>
            </a:r>
            <a:endParaRPr lang="en-US" sz="2800" dirty="0" smtClean="0">
              <a:latin typeface="Candar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xcuseNotToGi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65018"/>
            <a:ext cx="6258910" cy="4192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4951" y="742663"/>
            <a:ext cx="8671035" cy="27663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ndara" pitchFamily="34" charset="0"/>
              </a:rPr>
              <a:t>God’s </a:t>
            </a:r>
            <a:r>
              <a:rPr lang="en-US" sz="3600" dirty="0" smtClean="0">
                <a:latin typeface="Candara" pitchFamily="34" charset="0"/>
              </a:rPr>
              <a:t>Word confronts Human </a:t>
            </a:r>
            <a:r>
              <a:rPr lang="en-US" sz="3600" u="sng" dirty="0" smtClean="0">
                <a:latin typeface="Candara" pitchFamily="34" charset="0"/>
              </a:rPr>
              <a:t>APATHY</a:t>
            </a:r>
            <a:r>
              <a:rPr lang="en-US" sz="3600" dirty="0" smtClean="0">
                <a:latin typeface="Candara" pitchFamily="34" charset="0"/>
              </a:rPr>
              <a:t> </a:t>
            </a:r>
          </a:p>
          <a:p>
            <a:pPr marL="236538">
              <a:lnSpc>
                <a:spcPct val="114000"/>
              </a:lnSpc>
              <a:spcBef>
                <a:spcPts val="1200"/>
              </a:spcBef>
            </a:pPr>
            <a:r>
              <a:rPr lang="en-US" sz="2800" dirty="0" smtClean="0">
                <a:latin typeface="Candara" pitchFamily="34" charset="0"/>
              </a:rPr>
              <a:t>“The </a:t>
            </a:r>
            <a:r>
              <a:rPr lang="en-US" sz="2800" dirty="0" smtClean="0">
                <a:latin typeface="Candara" pitchFamily="34" charset="0"/>
              </a:rPr>
              <a:t>worst sin towards our fellow creatures is not to hate them, but to be indifferent to them; that's the essence of inhumanity." G.B. Shaw</a:t>
            </a:r>
          </a:p>
          <a:p>
            <a:r>
              <a:rPr lang="en-US" sz="3200" b="1" i="1" dirty="0" smtClean="0">
                <a:latin typeface="Candara" pitchFamily="34" charset="0"/>
              </a:rPr>
              <a:t> </a:t>
            </a:r>
            <a:endParaRPr lang="en-US" sz="3200" dirty="0">
              <a:latin typeface="Candar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xcuseNotToGi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65018"/>
            <a:ext cx="6258910" cy="4192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4951" y="1215629"/>
            <a:ext cx="8671035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ndara" pitchFamily="34" charset="0"/>
              </a:rPr>
              <a:t>Then the </a:t>
            </a:r>
            <a:r>
              <a:rPr lang="en-US" sz="2400" cap="small" dirty="0" smtClean="0">
                <a:latin typeface="Candara" pitchFamily="34" charset="0"/>
              </a:rPr>
              <a:t>Lord</a:t>
            </a:r>
            <a:r>
              <a:rPr lang="en-US" sz="2400" dirty="0" smtClean="0">
                <a:latin typeface="Candara" pitchFamily="34" charset="0"/>
              </a:rPr>
              <a:t> asked Cain, “Where is Abel?”</a:t>
            </a:r>
          </a:p>
          <a:p>
            <a:r>
              <a:rPr lang="en-US" sz="2400" dirty="0" smtClean="0">
                <a:latin typeface="Candara" pitchFamily="34" charset="0"/>
              </a:rPr>
              <a:t>“How should I know?” he answered. “Am I supposed to look after my brother?” Genesis </a:t>
            </a:r>
            <a:r>
              <a:rPr lang="en-US" sz="2400" dirty="0" smtClean="0">
                <a:latin typeface="Candara" pitchFamily="34" charset="0"/>
              </a:rPr>
              <a:t>4:9</a:t>
            </a:r>
            <a:endParaRPr lang="en-US" sz="2400" dirty="0" smtClean="0">
              <a:latin typeface="Candar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xcuseNotToGi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65018"/>
            <a:ext cx="6258910" cy="4192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4951" y="222401"/>
            <a:ext cx="8671035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ndara" pitchFamily="34" charset="0"/>
              </a:rPr>
              <a:t>“</a:t>
            </a:r>
            <a:r>
              <a:rPr lang="en-US" sz="2400" dirty="0" smtClean="0">
                <a:latin typeface="Candara" pitchFamily="34" charset="0"/>
              </a:rPr>
              <a:t>Do not mistreat or oppress a foreigner, for you were foreigners in Egypt. </a:t>
            </a:r>
            <a:r>
              <a:rPr lang="en-US" sz="2400" dirty="0" smtClean="0">
                <a:latin typeface="Candara" pitchFamily="34" charset="0"/>
              </a:rPr>
              <a:t>“</a:t>
            </a:r>
            <a:r>
              <a:rPr lang="en-US" sz="2400" dirty="0" smtClean="0">
                <a:latin typeface="Candara" pitchFamily="34" charset="0"/>
              </a:rPr>
              <a:t>Do not take advantage of the widow or the fatherless. </a:t>
            </a:r>
            <a:r>
              <a:rPr lang="en-US" sz="2400" dirty="0" smtClean="0">
                <a:latin typeface="Candara" pitchFamily="34" charset="0"/>
              </a:rPr>
              <a:t>If </a:t>
            </a:r>
            <a:r>
              <a:rPr lang="en-US" sz="2400" dirty="0" smtClean="0">
                <a:latin typeface="Candara" pitchFamily="34" charset="0"/>
              </a:rPr>
              <a:t>you do and they cry out to me, I will certainly hear their cry. </a:t>
            </a:r>
            <a:r>
              <a:rPr lang="en-US" sz="2400" dirty="0" smtClean="0">
                <a:latin typeface="Candara" pitchFamily="34" charset="0"/>
              </a:rPr>
              <a:t>My </a:t>
            </a:r>
            <a:r>
              <a:rPr lang="en-US" sz="2400" dirty="0" smtClean="0">
                <a:latin typeface="Candara" pitchFamily="34" charset="0"/>
              </a:rPr>
              <a:t>anger will be aroused, and I will kill you with the sword; your wives will become widows and your children fatherless</a:t>
            </a:r>
            <a:r>
              <a:rPr lang="en-US" sz="2400" dirty="0" smtClean="0">
                <a:latin typeface="Candara" pitchFamily="34" charset="0"/>
              </a:rPr>
              <a:t>.” </a:t>
            </a:r>
            <a:r>
              <a:rPr lang="en-US" sz="2400" dirty="0" smtClean="0">
                <a:latin typeface="Candara" pitchFamily="34" charset="0"/>
              </a:rPr>
              <a:t>Exodus </a:t>
            </a:r>
            <a:r>
              <a:rPr lang="en-US" sz="2400" dirty="0" smtClean="0">
                <a:latin typeface="Candara" pitchFamily="34" charset="0"/>
              </a:rPr>
              <a:t>22:21-24</a:t>
            </a:r>
            <a:endParaRPr lang="en-US" sz="2400" dirty="0" smtClean="0">
              <a:latin typeface="Candar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xcuseNotToGi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65018"/>
            <a:ext cx="6258910" cy="4192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4951" y="222401"/>
            <a:ext cx="8671035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ndara" pitchFamily="34" charset="0"/>
              </a:rPr>
              <a:t>Is </a:t>
            </a:r>
            <a:r>
              <a:rPr lang="en-US" sz="2400" dirty="0" smtClean="0">
                <a:latin typeface="Candara" pitchFamily="34" charset="0"/>
              </a:rPr>
              <a:t>this the kind of fast I have chosen</a:t>
            </a:r>
            <a:r>
              <a:rPr lang="en-US" sz="2400" dirty="0" smtClean="0">
                <a:latin typeface="Candara" pitchFamily="34" charset="0"/>
              </a:rPr>
              <a:t>, </a:t>
            </a:r>
            <a:br>
              <a:rPr lang="en-US" sz="2400" dirty="0" smtClean="0">
                <a:latin typeface="Candara" pitchFamily="34" charset="0"/>
              </a:rPr>
            </a:br>
            <a:r>
              <a:rPr lang="en-US" sz="2400" dirty="0" smtClean="0">
                <a:latin typeface="Candara" pitchFamily="34" charset="0"/>
              </a:rPr>
              <a:t>    only </a:t>
            </a:r>
            <a:r>
              <a:rPr lang="en-US" sz="2400" dirty="0" smtClean="0">
                <a:latin typeface="Candara" pitchFamily="34" charset="0"/>
              </a:rPr>
              <a:t>a day for people to humble themselves?</a:t>
            </a:r>
            <a:br>
              <a:rPr lang="en-US" sz="2400" dirty="0" smtClean="0">
                <a:latin typeface="Candara" pitchFamily="34" charset="0"/>
              </a:rPr>
            </a:br>
            <a:r>
              <a:rPr lang="en-US" sz="2400" dirty="0" smtClean="0">
                <a:latin typeface="Candara" pitchFamily="34" charset="0"/>
              </a:rPr>
              <a:t>Is it only for bowing one’s head like a reed</a:t>
            </a:r>
            <a:br>
              <a:rPr lang="en-US" sz="2400" dirty="0" smtClean="0">
                <a:latin typeface="Candara" pitchFamily="34" charset="0"/>
              </a:rPr>
            </a:br>
            <a:r>
              <a:rPr lang="en-US" sz="2400" dirty="0" smtClean="0">
                <a:latin typeface="Candara" pitchFamily="34" charset="0"/>
              </a:rPr>
              <a:t>    and for lying in sackcloth and ashes?</a:t>
            </a:r>
            <a:br>
              <a:rPr lang="en-US" sz="2400" dirty="0" smtClean="0">
                <a:latin typeface="Candara" pitchFamily="34" charset="0"/>
              </a:rPr>
            </a:br>
            <a:r>
              <a:rPr lang="en-US" sz="2400" dirty="0" smtClean="0">
                <a:latin typeface="Candara" pitchFamily="34" charset="0"/>
              </a:rPr>
              <a:t>Is that what you call a fast,</a:t>
            </a:r>
            <a:br>
              <a:rPr lang="en-US" sz="2400" dirty="0" smtClean="0">
                <a:latin typeface="Candara" pitchFamily="34" charset="0"/>
              </a:rPr>
            </a:br>
            <a:r>
              <a:rPr lang="en-US" sz="2400" dirty="0" smtClean="0">
                <a:latin typeface="Candara" pitchFamily="34" charset="0"/>
              </a:rPr>
              <a:t>    a day acceptable to the </a:t>
            </a:r>
            <a:r>
              <a:rPr lang="en-US" sz="2400" cap="small" dirty="0" smtClean="0">
                <a:latin typeface="Candara" pitchFamily="34" charset="0"/>
              </a:rPr>
              <a:t>Lord</a:t>
            </a:r>
            <a:r>
              <a:rPr lang="en-US" sz="2400" dirty="0" smtClean="0">
                <a:latin typeface="Candara" pitchFamily="34" charset="0"/>
              </a:rPr>
              <a:t>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xcuseNotToGi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65018"/>
            <a:ext cx="6258910" cy="4192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4951" y="222401"/>
            <a:ext cx="8671035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ndara" pitchFamily="34" charset="0"/>
              </a:rPr>
              <a:t>“</a:t>
            </a:r>
            <a:r>
              <a:rPr lang="en-US" sz="2400" dirty="0" smtClean="0">
                <a:latin typeface="Candara" pitchFamily="34" charset="0"/>
              </a:rPr>
              <a:t>Is not this the kind of fasting I have chosen:</a:t>
            </a:r>
            <a:br>
              <a:rPr lang="en-US" sz="2400" dirty="0" smtClean="0">
                <a:latin typeface="Candara" pitchFamily="34" charset="0"/>
              </a:rPr>
            </a:br>
            <a:r>
              <a:rPr lang="en-US" sz="2400" dirty="0" smtClean="0">
                <a:latin typeface="Candara" pitchFamily="34" charset="0"/>
              </a:rPr>
              <a:t>to loose the chains of </a:t>
            </a:r>
            <a:r>
              <a:rPr lang="en-US" sz="2400" dirty="0" smtClean="0">
                <a:latin typeface="Candara" pitchFamily="34" charset="0"/>
              </a:rPr>
              <a:t>injustice and </a:t>
            </a:r>
            <a:r>
              <a:rPr lang="en-US" sz="2400" dirty="0" smtClean="0">
                <a:latin typeface="Candara" pitchFamily="34" charset="0"/>
              </a:rPr>
              <a:t>untie the cords of the yoke,</a:t>
            </a:r>
            <a:br>
              <a:rPr lang="en-US" sz="2400" dirty="0" smtClean="0">
                <a:latin typeface="Candara" pitchFamily="34" charset="0"/>
              </a:rPr>
            </a:br>
            <a:r>
              <a:rPr lang="en-US" sz="2400" dirty="0" smtClean="0">
                <a:latin typeface="Candara" pitchFamily="34" charset="0"/>
              </a:rPr>
              <a:t>to set the oppressed </a:t>
            </a:r>
            <a:r>
              <a:rPr lang="en-US" sz="2400" dirty="0" smtClean="0">
                <a:latin typeface="Candara" pitchFamily="34" charset="0"/>
              </a:rPr>
              <a:t>free and </a:t>
            </a:r>
            <a:r>
              <a:rPr lang="en-US" sz="2400" dirty="0" smtClean="0">
                <a:latin typeface="Candara" pitchFamily="34" charset="0"/>
              </a:rPr>
              <a:t>break every yoke?</a:t>
            </a:r>
            <a:br>
              <a:rPr lang="en-US" sz="2400" dirty="0" smtClean="0">
                <a:latin typeface="Candara" pitchFamily="34" charset="0"/>
              </a:rPr>
            </a:br>
            <a:r>
              <a:rPr lang="en-US" sz="2400" dirty="0" smtClean="0">
                <a:latin typeface="Candara" pitchFamily="34" charset="0"/>
              </a:rPr>
              <a:t>Is </a:t>
            </a:r>
            <a:r>
              <a:rPr lang="en-US" sz="2400" dirty="0" smtClean="0">
                <a:latin typeface="Candara" pitchFamily="34" charset="0"/>
              </a:rPr>
              <a:t>it not to share your food with the hungry</a:t>
            </a:r>
            <a:br>
              <a:rPr lang="en-US" sz="2400" dirty="0" smtClean="0">
                <a:latin typeface="Candara" pitchFamily="34" charset="0"/>
              </a:rPr>
            </a:br>
            <a:r>
              <a:rPr lang="en-US" sz="2400" dirty="0" smtClean="0">
                <a:latin typeface="Candara" pitchFamily="34" charset="0"/>
              </a:rPr>
              <a:t>    and to provide the poor wanderer with shelter—</a:t>
            </a:r>
            <a:br>
              <a:rPr lang="en-US" sz="2400" dirty="0" smtClean="0">
                <a:latin typeface="Candara" pitchFamily="34" charset="0"/>
              </a:rPr>
            </a:br>
            <a:r>
              <a:rPr lang="en-US" sz="2400" dirty="0" smtClean="0">
                <a:latin typeface="Candara" pitchFamily="34" charset="0"/>
              </a:rPr>
              <a:t>when you see the naked, to clothe them,</a:t>
            </a:r>
            <a:br>
              <a:rPr lang="en-US" sz="2400" dirty="0" smtClean="0">
                <a:latin typeface="Candara" pitchFamily="34" charset="0"/>
              </a:rPr>
            </a:br>
            <a:r>
              <a:rPr lang="en-US" sz="2400" dirty="0" smtClean="0">
                <a:latin typeface="Candara" pitchFamily="34" charset="0"/>
              </a:rPr>
              <a:t>    and not to turn away from your own flesh and blood</a:t>
            </a:r>
            <a:r>
              <a:rPr lang="en-US" sz="2400" dirty="0" smtClean="0">
                <a:latin typeface="Candara" pitchFamily="34" charset="0"/>
              </a:rPr>
              <a:t>?”</a:t>
            </a:r>
          </a:p>
          <a:p>
            <a:pPr algn="r"/>
            <a:r>
              <a:rPr lang="en-US" sz="2400" dirty="0" smtClean="0">
                <a:latin typeface="Candara" pitchFamily="34" charset="0"/>
              </a:rPr>
              <a:t>Isaiah </a:t>
            </a:r>
            <a:r>
              <a:rPr lang="en-US" sz="2400" dirty="0" smtClean="0">
                <a:latin typeface="Candara" pitchFamily="34" charset="0"/>
              </a:rPr>
              <a:t>58:5-7</a:t>
            </a:r>
            <a:endParaRPr lang="en-US" sz="2400" dirty="0" smtClean="0">
              <a:latin typeface="Candar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xcuseNotToGi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65018"/>
            <a:ext cx="6258910" cy="4192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7103" y="742663"/>
            <a:ext cx="8008883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1" dirty="0" smtClean="0">
                <a:latin typeface="Candara" pitchFamily="34" charset="0"/>
              </a:rPr>
              <a:t>Am </a:t>
            </a:r>
            <a:r>
              <a:rPr lang="en-US" sz="3200" i="1" dirty="0" smtClean="0">
                <a:latin typeface="Candara" pitchFamily="34" charset="0"/>
              </a:rPr>
              <a:t>I RESPONSIBLE?</a:t>
            </a:r>
            <a:r>
              <a:rPr lang="en-US" sz="2400" i="1" dirty="0" smtClean="0">
                <a:latin typeface="Candara" pitchFamily="34" charset="0"/>
              </a:rPr>
              <a:t> (Matthew 25:40, Ephesians 2:8-10)</a:t>
            </a:r>
            <a:endParaRPr lang="en-US" sz="2400" dirty="0" smtClean="0">
              <a:latin typeface="Candar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i="1" dirty="0" smtClean="0">
                <a:latin typeface="Candara" pitchFamily="34" charset="0"/>
              </a:rPr>
              <a:t>Am I </a:t>
            </a:r>
            <a:r>
              <a:rPr lang="en-US" sz="3200" i="1" dirty="0" smtClean="0">
                <a:latin typeface="Candara" pitchFamily="34" charset="0"/>
              </a:rPr>
              <a:t>ALERT? </a:t>
            </a:r>
            <a:r>
              <a:rPr lang="en-US" sz="2400" i="1" dirty="0" smtClean="0">
                <a:latin typeface="Candara" pitchFamily="34" charset="0"/>
              </a:rPr>
              <a:t>(Ephesians 5:14-15)</a:t>
            </a:r>
            <a:endParaRPr lang="en-US" sz="3200" dirty="0" smtClean="0">
              <a:latin typeface="Candar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i="1" dirty="0" smtClean="0">
                <a:latin typeface="Candara" pitchFamily="34" charset="0"/>
              </a:rPr>
              <a:t>Am I ACTIVE? </a:t>
            </a:r>
            <a:r>
              <a:rPr lang="en-US" sz="2400" i="1" dirty="0" smtClean="0">
                <a:latin typeface="Candara" pitchFamily="34" charset="0"/>
              </a:rPr>
              <a:t>(James 2)</a:t>
            </a:r>
            <a:endParaRPr lang="en-US" sz="3200" dirty="0">
              <a:latin typeface="Candar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1435" y="504082"/>
            <a:ext cx="8015522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ndara" pitchFamily="34" charset="0"/>
              </a:rPr>
              <a:t>This is God’s Word for my life in this Place and at this Time. Today I am a new creation in Christ, I am God’s very own, and I </a:t>
            </a:r>
            <a:r>
              <a:rPr lang="en-US" sz="3200" u="sng" dirty="0" smtClean="0">
                <a:latin typeface="Candara" pitchFamily="34" charset="0"/>
              </a:rPr>
              <a:t>KNOW</a:t>
            </a:r>
            <a:r>
              <a:rPr lang="en-US" sz="3200" dirty="0" smtClean="0">
                <a:latin typeface="Candara" pitchFamily="34" charset="0"/>
              </a:rPr>
              <a:t> He has a purpose for my life.</a:t>
            </a:r>
            <a:endParaRPr lang="en-US" sz="3200" dirty="0">
              <a:latin typeface="Candara" pitchFamily="34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787791" y="4786249"/>
            <a:ext cx="7019778" cy="1818825"/>
            <a:chOff x="787791" y="4786249"/>
            <a:chExt cx="7019778" cy="1818825"/>
          </a:xfrm>
        </p:grpSpPr>
        <p:sp>
          <p:nvSpPr>
            <p:cNvPr id="9" name="TextBox 8"/>
            <p:cNvSpPr txBox="1"/>
            <p:nvPr/>
          </p:nvSpPr>
          <p:spPr>
            <a:xfrm>
              <a:off x="2180492" y="5598943"/>
              <a:ext cx="562707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spc="500" dirty="0" smtClean="0">
                  <a:solidFill>
                    <a:srgbClr val="C00000"/>
                  </a:solidFill>
                  <a:latin typeface="Trajan Pro" pitchFamily="18" charset="0"/>
                </a:rPr>
                <a:t>Pentecost</a:t>
              </a:r>
              <a:endParaRPr lang="en-US" spc="500" dirty="0">
                <a:solidFill>
                  <a:srgbClr val="C00000"/>
                </a:solidFill>
                <a:latin typeface="Trajan Pro" pitchFamily="18" charset="0"/>
              </a:endParaRPr>
            </a:p>
          </p:txBody>
        </p:sp>
        <p:pic>
          <p:nvPicPr>
            <p:cNvPr id="10" name="Picture 9" descr="Red flame-icon-big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7791" y="4786249"/>
              <a:ext cx="1153550" cy="1818825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xcuseNotToGi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65018"/>
            <a:ext cx="6258910" cy="4192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716" y="348525"/>
            <a:ext cx="8671035" cy="25204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baseline="30000" dirty="0" smtClean="0">
                <a:latin typeface="Candara" pitchFamily="34" charset="0"/>
              </a:rPr>
              <a:t> </a:t>
            </a:r>
            <a:r>
              <a:rPr lang="en-US" sz="2800" dirty="0" smtClean="0">
                <a:latin typeface="Candara" pitchFamily="34" charset="0"/>
              </a:rPr>
              <a:t>“There was a rich man who was dressed in purple and fine linen and lived in luxury every day. </a:t>
            </a:r>
            <a:r>
              <a:rPr lang="en-US" sz="2800" dirty="0" smtClean="0">
                <a:latin typeface="Candara" pitchFamily="34" charset="0"/>
              </a:rPr>
              <a:t>At </a:t>
            </a:r>
            <a:r>
              <a:rPr lang="en-US" sz="2800" dirty="0" smtClean="0">
                <a:latin typeface="Candara" pitchFamily="34" charset="0"/>
              </a:rPr>
              <a:t>his gate was laid a beggar named Lazarus, covered with </a:t>
            </a:r>
            <a:r>
              <a:rPr lang="en-US" sz="2800" dirty="0" smtClean="0">
                <a:latin typeface="Candara" pitchFamily="34" charset="0"/>
              </a:rPr>
              <a:t>sores</a:t>
            </a:r>
            <a:r>
              <a:rPr lang="en-US" sz="2800" baseline="30000" dirty="0" smtClean="0">
                <a:latin typeface="Candara" pitchFamily="34" charset="0"/>
              </a:rPr>
              <a:t> </a:t>
            </a:r>
            <a:r>
              <a:rPr lang="en-US" sz="2800" dirty="0" smtClean="0">
                <a:latin typeface="Candara" pitchFamily="34" charset="0"/>
              </a:rPr>
              <a:t>and longing to eat what fell from the rich man’s table. Even the dogs came and licked his sores</a:t>
            </a:r>
            <a:r>
              <a:rPr lang="en-US" sz="2800" dirty="0" smtClean="0">
                <a:latin typeface="Candara" pitchFamily="34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xcuseNotToGi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65018"/>
            <a:ext cx="6258910" cy="4192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716" y="348525"/>
            <a:ext cx="8671035" cy="25204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 smtClean="0">
                <a:latin typeface="Candara" pitchFamily="34" charset="0"/>
              </a:rPr>
              <a:t>“</a:t>
            </a:r>
            <a:r>
              <a:rPr lang="en-US" sz="2800" dirty="0" smtClean="0">
                <a:latin typeface="Candara" pitchFamily="34" charset="0"/>
              </a:rPr>
              <a:t>The time came when the beggar died and the angels carried him to Abraham’s side. The rich man also died and was buried. </a:t>
            </a:r>
            <a:r>
              <a:rPr lang="en-US" sz="2800" dirty="0" smtClean="0">
                <a:latin typeface="Candara" pitchFamily="34" charset="0"/>
              </a:rPr>
              <a:t>In </a:t>
            </a:r>
            <a:r>
              <a:rPr lang="en-US" sz="2800" dirty="0" smtClean="0">
                <a:latin typeface="Candara" pitchFamily="34" charset="0"/>
              </a:rPr>
              <a:t>Hades, where he was in torment, he looked up and saw Abraham far away, with Lazarus by his side. </a:t>
            </a:r>
            <a:endParaRPr lang="en-US" sz="2800" baseline="30000" dirty="0" smtClean="0">
              <a:latin typeface="Candar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xcuseNotToGi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65018"/>
            <a:ext cx="6258910" cy="4192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716" y="348525"/>
            <a:ext cx="8671035" cy="3502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 smtClean="0">
                <a:latin typeface="Candara" pitchFamily="34" charset="0"/>
              </a:rPr>
              <a:t>So </a:t>
            </a:r>
            <a:r>
              <a:rPr lang="en-US" sz="2800" dirty="0" smtClean="0">
                <a:latin typeface="Candara" pitchFamily="34" charset="0"/>
              </a:rPr>
              <a:t>he called to him, ‘Father Abraham, have pity on me and send Lazarus to dip the tip of his finger in water and cool my tongue, because I am in agony in this fire.’ </a:t>
            </a:r>
            <a:r>
              <a:rPr lang="en-US" sz="2800" baseline="30000" dirty="0" smtClean="0">
                <a:latin typeface="Candara" pitchFamily="34" charset="0"/>
              </a:rPr>
              <a:t> </a:t>
            </a:r>
            <a:r>
              <a:rPr lang="en-US" sz="2800" dirty="0" smtClean="0">
                <a:latin typeface="Candara" pitchFamily="34" charset="0"/>
              </a:rPr>
              <a:t>“But Abraham replied, ‘Son, remember that in your lifetime you received your good things, while Lazarus received bad things, but now he is comforted here and you are in agony. </a:t>
            </a:r>
            <a:endParaRPr lang="en-US" sz="2800" dirty="0" smtClean="0">
              <a:latin typeface="Candar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xcuseNotToGi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65018"/>
            <a:ext cx="6258910" cy="4192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716" y="348525"/>
            <a:ext cx="8671035" cy="20292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 smtClean="0">
                <a:latin typeface="Candara" pitchFamily="34" charset="0"/>
              </a:rPr>
              <a:t>And </a:t>
            </a:r>
            <a:r>
              <a:rPr lang="en-US" sz="2800" dirty="0" smtClean="0">
                <a:latin typeface="Candara" pitchFamily="34" charset="0"/>
              </a:rPr>
              <a:t>besides all this, between us and you a great chasm has been set in place, so that those who want to go from here to you cannot, nor can anyone cross over from there to us</a:t>
            </a:r>
            <a:r>
              <a:rPr lang="en-US" sz="2800" dirty="0" smtClean="0">
                <a:latin typeface="Candara" pitchFamily="34" charset="0"/>
              </a:rPr>
              <a:t>.’</a:t>
            </a:r>
            <a:endParaRPr lang="en-US" sz="2800" dirty="0">
              <a:latin typeface="Candar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xcuseNotToGi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65018"/>
            <a:ext cx="6258910" cy="4192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716" y="348525"/>
            <a:ext cx="8671035" cy="25484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 smtClean="0">
                <a:latin typeface="Candara" pitchFamily="34" charset="0"/>
              </a:rPr>
              <a:t>“</a:t>
            </a:r>
            <a:r>
              <a:rPr lang="en-US" sz="2800" dirty="0" smtClean="0">
                <a:latin typeface="Candara" pitchFamily="34" charset="0"/>
              </a:rPr>
              <a:t>He answered, ‘Then I beg you, father, send Lazarus to my family, </a:t>
            </a:r>
            <a:r>
              <a:rPr lang="en-US" sz="2800" dirty="0" smtClean="0">
                <a:latin typeface="Candara" pitchFamily="34" charset="0"/>
              </a:rPr>
              <a:t>for </a:t>
            </a:r>
            <a:r>
              <a:rPr lang="en-US" sz="2800" dirty="0" smtClean="0">
                <a:latin typeface="Candara" pitchFamily="34" charset="0"/>
              </a:rPr>
              <a:t>I have five brothers. Let him warn </a:t>
            </a:r>
            <a:r>
              <a:rPr lang="en-US" sz="2800" dirty="0" smtClean="0">
                <a:latin typeface="Candara" pitchFamily="34" charset="0"/>
              </a:rPr>
              <a:t>them, so </a:t>
            </a:r>
            <a:r>
              <a:rPr lang="en-US" sz="2800" dirty="0" smtClean="0">
                <a:latin typeface="Candara" pitchFamily="34" charset="0"/>
              </a:rPr>
              <a:t>that they will not also come to this place of torment.’</a:t>
            </a:r>
          </a:p>
          <a:p>
            <a:pPr>
              <a:lnSpc>
                <a:spcPct val="114000"/>
              </a:lnSpc>
            </a:pPr>
            <a:r>
              <a:rPr lang="en-US" sz="2800" dirty="0" smtClean="0">
                <a:latin typeface="Candara" pitchFamily="34" charset="0"/>
              </a:rPr>
              <a:t>“</a:t>
            </a:r>
            <a:r>
              <a:rPr lang="en-US" sz="2800" dirty="0" smtClean="0">
                <a:latin typeface="Candara" pitchFamily="34" charset="0"/>
              </a:rPr>
              <a:t>Abraham replied, ‘They have Moses and the Prophets</a:t>
            </a:r>
            <a:r>
              <a:rPr lang="en-US" sz="2800" dirty="0" smtClean="0">
                <a:latin typeface="Candara" pitchFamily="34" charset="0"/>
              </a:rPr>
              <a:t>; let </a:t>
            </a:r>
            <a:r>
              <a:rPr lang="en-US" sz="2800" dirty="0" smtClean="0">
                <a:latin typeface="Candara" pitchFamily="34" charset="0"/>
              </a:rPr>
              <a:t>them listen to them</a:t>
            </a:r>
            <a:r>
              <a:rPr lang="en-US" sz="2800" dirty="0" smtClean="0">
                <a:latin typeface="Candara" pitchFamily="34" charset="0"/>
              </a:rPr>
              <a:t>.’</a:t>
            </a:r>
            <a:endParaRPr lang="en-US" sz="2800" dirty="0">
              <a:latin typeface="Candar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xcuseNotToGi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65018"/>
            <a:ext cx="6258910" cy="4192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716" y="348525"/>
            <a:ext cx="8671035" cy="30396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 smtClean="0">
                <a:latin typeface="Candara" pitchFamily="34" charset="0"/>
              </a:rPr>
              <a:t>“‘</a:t>
            </a:r>
            <a:r>
              <a:rPr lang="en-US" sz="2800" dirty="0" smtClean="0">
                <a:latin typeface="Candara" pitchFamily="34" charset="0"/>
              </a:rPr>
              <a:t>No, father Abraham,’ he said, ‘but if someone from the dead goes to them, they will repent.’</a:t>
            </a:r>
          </a:p>
          <a:p>
            <a:pPr>
              <a:lnSpc>
                <a:spcPct val="114000"/>
              </a:lnSpc>
            </a:pPr>
            <a:r>
              <a:rPr lang="en-US" sz="2800" dirty="0" smtClean="0">
                <a:latin typeface="Candara" pitchFamily="34" charset="0"/>
              </a:rPr>
              <a:t>“</a:t>
            </a:r>
            <a:r>
              <a:rPr lang="en-US" sz="2800" dirty="0" smtClean="0">
                <a:latin typeface="Candara" pitchFamily="34" charset="0"/>
              </a:rPr>
              <a:t>He said to him, ‘If they do not listen to Moses and the Prophets, they will not be convinced even if someone rises from the dead</a:t>
            </a:r>
            <a:r>
              <a:rPr lang="en-US" sz="2800" dirty="0" smtClean="0">
                <a:latin typeface="Candara" pitchFamily="34" charset="0"/>
              </a:rPr>
              <a:t>.’”</a:t>
            </a:r>
          </a:p>
          <a:p>
            <a:pPr algn="r">
              <a:lnSpc>
                <a:spcPct val="114000"/>
              </a:lnSpc>
            </a:pPr>
            <a:r>
              <a:rPr lang="en-US" sz="2800" dirty="0" smtClean="0">
                <a:latin typeface="Candara" pitchFamily="34" charset="0"/>
              </a:rPr>
              <a:t>Luke 16:19-31</a:t>
            </a:r>
            <a:endParaRPr lang="en-US" sz="2800" dirty="0">
              <a:latin typeface="Candar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xcuseNotToGi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65018"/>
            <a:ext cx="6258910" cy="4192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4951" y="1262925"/>
            <a:ext cx="8671035" cy="8642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4400" dirty="0" smtClean="0">
                <a:latin typeface="Segoe Script" pitchFamily="34" charset="0"/>
              </a:rPr>
              <a:t>Gospel Response</a:t>
            </a:r>
            <a:endParaRPr lang="en-US" sz="4400" dirty="0">
              <a:latin typeface="Segoe Script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320</Words>
  <Application>Microsoft Office PowerPoint</Application>
  <PresentationFormat>On-screen Show (4:3)</PresentationFormat>
  <Paragraphs>52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Gedon</dc:creator>
  <cp:lastModifiedBy>Steve Gedon</cp:lastModifiedBy>
  <cp:revision>1</cp:revision>
  <dcterms:created xsi:type="dcterms:W3CDTF">2014-07-27T12:25:13Z</dcterms:created>
  <dcterms:modified xsi:type="dcterms:W3CDTF">2014-07-27T12:26:39Z</dcterms:modified>
</cp:coreProperties>
</file>