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1211" r:id="rId2"/>
    <p:sldId id="1212" r:id="rId3"/>
    <p:sldId id="1213" r:id="rId4"/>
    <p:sldId id="1214" r:id="rId5"/>
    <p:sldId id="1215" r:id="rId6"/>
    <p:sldId id="1216" r:id="rId7"/>
    <p:sldId id="1217" r:id="rId8"/>
    <p:sldId id="1218" r:id="rId9"/>
    <p:sldId id="1219" r:id="rId10"/>
    <p:sldId id="1220" r:id="rId11"/>
    <p:sldId id="1221" r:id="rId12"/>
    <p:sldId id="1222" r:id="rId13"/>
    <p:sldId id="1223" r:id="rId14"/>
    <p:sldId id="1224" r:id="rId15"/>
    <p:sldId id="1237" r:id="rId1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800"/>
    <a:srgbClr val="FFFFCC"/>
    <a:srgbClr val="7E3F00"/>
    <a:srgbClr val="993300"/>
    <a:srgbClr val="404040"/>
    <a:srgbClr val="663300"/>
    <a:srgbClr val="FFFFFF"/>
    <a:srgbClr val="FFFFE7"/>
    <a:srgbClr val="217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584" autoAdjust="0"/>
    <p:restoredTop sz="94624" autoAdjust="0"/>
  </p:normalViewPr>
  <p:slideViewPr>
    <p:cSldViewPr snapToGrid="0">
      <p:cViewPr>
        <p:scale>
          <a:sx n="60" d="100"/>
          <a:sy n="60" d="100"/>
        </p:scale>
        <p:origin x="-480"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108" cy="464978"/>
          </a:xfrm>
          <a:prstGeom prst="rect">
            <a:avLst/>
          </a:prstGeom>
        </p:spPr>
        <p:txBody>
          <a:bodyPr vert="horz" lIns="92302" tIns="46151" rIns="92302" bIns="46151"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354" y="1"/>
            <a:ext cx="2972108" cy="464978"/>
          </a:xfrm>
          <a:prstGeom prst="rect">
            <a:avLst/>
          </a:prstGeom>
        </p:spPr>
        <p:txBody>
          <a:bodyPr vert="horz" lIns="92302" tIns="46151" rIns="92302" bIns="46151" rtlCol="0"/>
          <a:lstStyle>
            <a:lvl1pPr algn="r">
              <a:defRPr sz="1200">
                <a:latin typeface="Arial" charset="0"/>
              </a:defRPr>
            </a:lvl1pPr>
          </a:lstStyle>
          <a:p>
            <a:pPr>
              <a:defRPr/>
            </a:pPr>
            <a:fld id="{51813508-572E-4C32-9C8D-0BFC1B25D88E}" type="datetimeFigureOut">
              <a:rPr lang="en-US"/>
              <a:pPr>
                <a:defRPr/>
              </a:pPr>
              <a:t>7/22/2014</a:t>
            </a:fld>
            <a:endParaRPr lang="en-US"/>
          </a:p>
        </p:txBody>
      </p:sp>
      <p:sp>
        <p:nvSpPr>
          <p:cNvPr id="4" name="Footer Placeholder 3"/>
          <p:cNvSpPr>
            <a:spLocks noGrp="1"/>
          </p:cNvSpPr>
          <p:nvPr>
            <p:ph type="ftr" sz="quarter" idx="2"/>
          </p:nvPr>
        </p:nvSpPr>
        <p:spPr>
          <a:xfrm>
            <a:off x="0" y="8829847"/>
            <a:ext cx="2972108" cy="464978"/>
          </a:xfrm>
          <a:prstGeom prst="rect">
            <a:avLst/>
          </a:prstGeom>
        </p:spPr>
        <p:txBody>
          <a:bodyPr vert="horz" lIns="92302" tIns="46151" rIns="92302" bIns="46151"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354" y="8829847"/>
            <a:ext cx="2972108" cy="464978"/>
          </a:xfrm>
          <a:prstGeom prst="rect">
            <a:avLst/>
          </a:prstGeom>
        </p:spPr>
        <p:txBody>
          <a:bodyPr vert="horz" lIns="92302" tIns="46151" rIns="92302" bIns="46151" rtlCol="0" anchor="b"/>
          <a:lstStyle>
            <a:lvl1pPr algn="r">
              <a:defRPr sz="1200">
                <a:latin typeface="Arial" charset="0"/>
              </a:defRPr>
            </a:lvl1pPr>
          </a:lstStyle>
          <a:p>
            <a:pPr>
              <a:defRPr/>
            </a:pPr>
            <a:fld id="{064F82A5-05CE-4E14-AB4C-214586C7B31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108" cy="464978"/>
          </a:xfrm>
          <a:prstGeom prst="rect">
            <a:avLst/>
          </a:prstGeom>
        </p:spPr>
        <p:txBody>
          <a:bodyPr vert="horz" lIns="92302" tIns="46151" rIns="92302" bIns="4615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354" y="1"/>
            <a:ext cx="2972108" cy="464978"/>
          </a:xfrm>
          <a:prstGeom prst="rect">
            <a:avLst/>
          </a:prstGeom>
        </p:spPr>
        <p:txBody>
          <a:bodyPr vert="horz" lIns="92302" tIns="46151" rIns="92302" bIns="46151" rtlCol="0"/>
          <a:lstStyle>
            <a:lvl1pPr algn="r" fontAlgn="auto">
              <a:spcBef>
                <a:spcPts val="0"/>
              </a:spcBef>
              <a:spcAft>
                <a:spcPts val="0"/>
              </a:spcAft>
              <a:defRPr sz="1200">
                <a:latin typeface="+mn-lt"/>
              </a:defRPr>
            </a:lvl1pPr>
          </a:lstStyle>
          <a:p>
            <a:pPr>
              <a:defRPr/>
            </a:pPr>
            <a:fld id="{3DCD8490-711E-4617-B860-F9F54FE960CE}" type="datetimeFigureOut">
              <a:rPr lang="en-US"/>
              <a:pPr>
                <a:defRPr/>
              </a:pPr>
              <a:t>7/22/2014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2" tIns="46151" rIns="92302" bIns="46151" rtlCol="0" anchor="ctr"/>
          <a:lstStyle/>
          <a:p>
            <a:pPr lvl="0"/>
            <a:endParaRPr lang="en-US" noProof="0"/>
          </a:p>
        </p:txBody>
      </p:sp>
      <p:sp>
        <p:nvSpPr>
          <p:cNvPr id="5" name="Notes Placeholder 4"/>
          <p:cNvSpPr>
            <a:spLocks noGrp="1"/>
          </p:cNvSpPr>
          <p:nvPr>
            <p:ph type="body" sz="quarter" idx="3"/>
          </p:nvPr>
        </p:nvSpPr>
        <p:spPr>
          <a:xfrm>
            <a:off x="686108" y="4416500"/>
            <a:ext cx="5485785" cy="4183222"/>
          </a:xfrm>
          <a:prstGeom prst="rect">
            <a:avLst/>
          </a:prstGeom>
        </p:spPr>
        <p:txBody>
          <a:bodyPr vert="horz" lIns="92302" tIns="46151" rIns="92302" bIns="461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847"/>
            <a:ext cx="2972108" cy="464978"/>
          </a:xfrm>
          <a:prstGeom prst="rect">
            <a:avLst/>
          </a:prstGeom>
        </p:spPr>
        <p:txBody>
          <a:bodyPr vert="horz" lIns="92302" tIns="46151" rIns="92302" bIns="4615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354" y="8829847"/>
            <a:ext cx="2972108" cy="464978"/>
          </a:xfrm>
          <a:prstGeom prst="rect">
            <a:avLst/>
          </a:prstGeom>
        </p:spPr>
        <p:txBody>
          <a:bodyPr vert="horz" lIns="92302" tIns="46151" rIns="92302" bIns="46151" rtlCol="0" anchor="b"/>
          <a:lstStyle>
            <a:lvl1pPr algn="r" fontAlgn="auto">
              <a:spcBef>
                <a:spcPts val="0"/>
              </a:spcBef>
              <a:spcAft>
                <a:spcPts val="0"/>
              </a:spcAft>
              <a:defRPr sz="1200">
                <a:latin typeface="+mn-lt"/>
              </a:defRPr>
            </a:lvl1pPr>
          </a:lstStyle>
          <a:p>
            <a:pPr>
              <a:defRPr/>
            </a:pPr>
            <a:fld id="{B7894AED-67C8-4E9E-88EB-068144F2821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C32DB65-4CFD-45F7-8A49-DDC8E5B67747}" type="datetimeFigureOut">
              <a:rPr lang="en-US"/>
              <a:pPr>
                <a:defRPr/>
              </a:pPr>
              <a:t>7/22/2014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0C912D-D0A3-433C-9953-1F5194131E8C}"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936F15-C727-423E-AAB1-E57CDD5724D2}" type="datetimeFigureOut">
              <a:rPr lang="en-US"/>
              <a:pPr>
                <a:defRPr/>
              </a:pPr>
              <a:t>7/22/2014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FFF858-90EE-4962-BC99-119E65F1F33A}"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96FFD9-241D-4E35-B891-691F23A1D1DC}" type="datetimeFigureOut">
              <a:rPr lang="en-US"/>
              <a:pPr>
                <a:defRPr/>
              </a:pPr>
              <a:t>7/22/2014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FB1D72-86D5-4FC7-9CEB-0E5A2A92B8A3}"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82394D-C6CB-452D-B42C-32E56946E2D3}" type="datetimeFigureOut">
              <a:rPr lang="en-US"/>
              <a:pPr>
                <a:defRPr/>
              </a:pPr>
              <a:t>7/22/2014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8132DE-DF95-4C76-A60E-8A9462E35734}"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DCD20F-B4F4-4274-8D37-43BAA7986BCC}" type="datetimeFigureOut">
              <a:rPr lang="en-US"/>
              <a:pPr>
                <a:defRPr/>
              </a:pPr>
              <a:t>7/22/2014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0AF393-18B9-467A-B745-C9C8E1BD1DAF}"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566847-B0E0-4F7D-8CC0-A338E7D6AE8C}" type="datetimeFigureOut">
              <a:rPr lang="en-US"/>
              <a:pPr>
                <a:defRPr/>
              </a:pPr>
              <a:t>7/22/2014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439487-D60F-4A53-BBE3-880FA74EC6A9}"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27A9A2B-3279-40A6-B2F8-DFA12002CF7A}" type="datetimeFigureOut">
              <a:rPr lang="en-US"/>
              <a:pPr>
                <a:defRPr/>
              </a:pPr>
              <a:t>7/22/2014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7CE2D5-48EE-41F9-B578-71546FA6A676}"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ABA9B6-3C68-4045-B0C8-EB80BBD0A09E}" type="datetimeFigureOut">
              <a:rPr lang="en-US"/>
              <a:pPr>
                <a:defRPr/>
              </a:pPr>
              <a:t>7/22/2014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92F4617-5266-407D-8B12-F448B7507FE1}"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04E7CF-4D13-4310-85F2-11AA5A5399D9}" type="datetimeFigureOut">
              <a:rPr lang="en-US"/>
              <a:pPr>
                <a:defRPr/>
              </a:pPr>
              <a:t>7/22/2014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CD8874-19FA-42F7-8E2E-1C6C0994E4B7}"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8AC6EE-1B70-4B3B-A546-EDA8719D9F69}" type="datetimeFigureOut">
              <a:rPr lang="en-US"/>
              <a:pPr>
                <a:defRPr/>
              </a:pPr>
              <a:t>7/22/2014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EF7C96-9038-4DF0-B59B-BDE0D0CC9E11}"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CDD51B-475D-48E7-9443-E4A9FA53A3B5}" type="datetimeFigureOut">
              <a:rPr lang="en-US"/>
              <a:pPr>
                <a:defRPr/>
              </a:pPr>
              <a:t>7/22/2014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3A8BFD-47A8-4B61-A9AD-53A1984025C4}"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559CAFD-AF41-436F-8FFA-102632139A3C}" type="datetimeFigureOut">
              <a:rPr lang="en-US"/>
              <a:pPr>
                <a:defRPr/>
              </a:pPr>
              <a:t>7/22/2014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1CF1713-0D72-456C-84F4-4890A191A5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fcclw.org/wordpress/wp-content/uploads/2014/01/gospel.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3" name="TextBox 2"/>
          <p:cNvSpPr txBox="1"/>
          <p:nvPr/>
        </p:nvSpPr>
        <p:spPr>
          <a:xfrm>
            <a:off x="1024759" y="3783721"/>
            <a:ext cx="7094483" cy="584775"/>
          </a:xfrm>
          <a:prstGeom prst="rect">
            <a:avLst/>
          </a:prstGeom>
          <a:noFill/>
        </p:spPr>
        <p:txBody>
          <a:bodyPr wrap="square" rtlCol="0">
            <a:spAutoFit/>
          </a:bodyPr>
          <a:lstStyle/>
          <a:p>
            <a:pPr algn="ctr"/>
            <a:r>
              <a:rPr lang="en-US" sz="3200" i="1" dirty="0" smtClean="0">
                <a:solidFill>
                  <a:schemeClr val="bg1"/>
                </a:solidFill>
                <a:latin typeface="Candara" pitchFamily="34" charset="0"/>
              </a:rPr>
              <a:t>What difference does it make?</a:t>
            </a:r>
            <a:endParaRPr lang="en-US" sz="3200" i="1" dirty="0">
              <a:solidFill>
                <a:schemeClr val="bg1"/>
              </a:solidFill>
              <a:latin typeface="Candara"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verworked.jpg"/>
          <p:cNvPicPr>
            <a:picLocks noChangeAspect="1"/>
          </p:cNvPicPr>
          <p:nvPr/>
        </p:nvPicPr>
        <p:blipFill>
          <a:blip r:embed="rId3" cstate="print"/>
          <a:stretch>
            <a:fillRect/>
          </a:stretch>
        </p:blipFill>
        <p:spPr>
          <a:xfrm>
            <a:off x="0" y="1524000"/>
            <a:ext cx="9144000" cy="5334000"/>
          </a:xfrm>
          <a:prstGeom prst="rect">
            <a:avLst/>
          </a:prstGeom>
        </p:spPr>
      </p:pic>
      <p:sp>
        <p:nvSpPr>
          <p:cNvPr id="4" name="TextBox 3"/>
          <p:cNvSpPr txBox="1"/>
          <p:nvPr/>
        </p:nvSpPr>
        <p:spPr>
          <a:xfrm>
            <a:off x="0" y="796449"/>
            <a:ext cx="9144000" cy="646331"/>
          </a:xfrm>
          <a:prstGeom prst="rect">
            <a:avLst/>
          </a:prstGeom>
          <a:noFill/>
        </p:spPr>
        <p:txBody>
          <a:bodyPr wrap="square" rtlCol="0">
            <a:spAutoFit/>
          </a:bodyPr>
          <a:lstStyle/>
          <a:p>
            <a:pPr algn="ctr"/>
            <a:r>
              <a:rPr lang="en-US" sz="3600" dirty="0" smtClean="0">
                <a:latin typeface="Candara" pitchFamily="34" charset="0"/>
              </a:rPr>
              <a:t>To what shall we compare </a:t>
            </a:r>
            <a:r>
              <a:rPr lang="en-US" sz="3600" b="1" dirty="0" smtClean="0">
                <a:latin typeface="Candara" pitchFamily="34" charset="0"/>
              </a:rPr>
              <a:t>our</a:t>
            </a:r>
            <a:r>
              <a:rPr lang="en-US" sz="3600" dirty="0" smtClean="0">
                <a:latin typeface="Candara" pitchFamily="34" charset="0"/>
              </a:rPr>
              <a:t> generation?</a:t>
            </a:r>
            <a:endParaRPr lang="en-US" sz="3600" dirty="0">
              <a:latin typeface="Candara" pitchFamily="34" charset="0"/>
            </a:endParaRPr>
          </a:p>
        </p:txBody>
      </p:sp>
      <p:sp>
        <p:nvSpPr>
          <p:cNvPr id="7" name="TextBox 6"/>
          <p:cNvSpPr txBox="1"/>
          <p:nvPr/>
        </p:nvSpPr>
        <p:spPr>
          <a:xfrm rot="21290413">
            <a:off x="556090" y="5067379"/>
            <a:ext cx="3263868" cy="584775"/>
          </a:xfrm>
          <a:prstGeom prst="rect">
            <a:avLst/>
          </a:prstGeom>
          <a:noFill/>
        </p:spPr>
        <p:txBody>
          <a:bodyPr wrap="square" rtlCol="0">
            <a:spAutoFit/>
          </a:bodyPr>
          <a:lstStyle/>
          <a:p>
            <a:pPr algn="ctr"/>
            <a:r>
              <a:rPr lang="en-US" sz="3200" dirty="0" smtClean="0">
                <a:latin typeface="+mn-lt"/>
              </a:rPr>
              <a:t>Life</a:t>
            </a:r>
            <a:endParaRPr lang="en-US" sz="3200" dirty="0">
              <a:latin typeface="+mn-lt"/>
            </a:endParaRPr>
          </a:p>
        </p:txBody>
      </p:sp>
      <p:sp>
        <p:nvSpPr>
          <p:cNvPr id="8" name="TextBox 7"/>
          <p:cNvSpPr txBox="1"/>
          <p:nvPr/>
        </p:nvSpPr>
        <p:spPr>
          <a:xfrm>
            <a:off x="945931" y="1576552"/>
            <a:ext cx="8198069" cy="2154436"/>
          </a:xfrm>
          <a:prstGeom prst="rect">
            <a:avLst/>
          </a:prstGeom>
          <a:noFill/>
        </p:spPr>
        <p:txBody>
          <a:bodyPr wrap="square" rtlCol="0">
            <a:spAutoFit/>
          </a:bodyPr>
          <a:lstStyle/>
          <a:p>
            <a:r>
              <a:rPr lang="en-US" sz="3200" b="1" u="sng" dirty="0" smtClean="0">
                <a:latin typeface="Candara" pitchFamily="34" charset="0"/>
              </a:rPr>
              <a:t>Ants</a:t>
            </a:r>
            <a:r>
              <a:rPr lang="en-US" sz="3200" b="1" dirty="0" smtClean="0">
                <a:latin typeface="Candara" pitchFamily="34" charset="0"/>
              </a:rPr>
              <a:t>:</a:t>
            </a:r>
            <a:r>
              <a:rPr lang="en-US" sz="3200" dirty="0" smtClean="0">
                <a:latin typeface="Candara" pitchFamily="34" charset="0"/>
              </a:rPr>
              <a:t> </a:t>
            </a:r>
            <a:r>
              <a:rPr lang="en-US" sz="2800" dirty="0" smtClean="0">
                <a:latin typeface="Candara" pitchFamily="34" charset="0"/>
              </a:rPr>
              <a:t>frantic, crisis mode, motion without meaning</a:t>
            </a:r>
            <a:endParaRPr lang="en-US" sz="3200" dirty="0" smtClean="0">
              <a:latin typeface="Candara" pitchFamily="34" charset="0"/>
            </a:endParaRPr>
          </a:p>
          <a:p>
            <a:pPr>
              <a:spcBef>
                <a:spcPts val="1200"/>
              </a:spcBef>
            </a:pPr>
            <a:r>
              <a:rPr lang="en-US" sz="3200" b="1" u="sng" dirty="0" smtClean="0">
                <a:latin typeface="Candara" pitchFamily="34" charset="0"/>
              </a:rPr>
              <a:t>Circus Lion:</a:t>
            </a:r>
            <a:r>
              <a:rPr lang="en-US" sz="3200" dirty="0" smtClean="0">
                <a:latin typeface="Candara" pitchFamily="34" charset="0"/>
              </a:rPr>
              <a:t> </a:t>
            </a:r>
            <a:r>
              <a:rPr lang="en-US" sz="2800" dirty="0" smtClean="0">
                <a:latin typeface="Candara" pitchFamily="34" charset="0"/>
              </a:rPr>
              <a:t>distracted, weak, easily controlled</a:t>
            </a:r>
            <a:endParaRPr lang="en-US" sz="3200" dirty="0" smtClean="0">
              <a:latin typeface="Candara" pitchFamily="34" charset="0"/>
            </a:endParaRPr>
          </a:p>
          <a:p>
            <a:pPr>
              <a:spcBef>
                <a:spcPts val="1200"/>
              </a:spcBef>
            </a:pPr>
            <a:r>
              <a:rPr lang="en-US" sz="3200" b="1" u="sng" dirty="0" smtClean="0">
                <a:latin typeface="Candara" pitchFamily="34" charset="0"/>
              </a:rPr>
              <a:t>Dog-tired</a:t>
            </a:r>
            <a:r>
              <a:rPr lang="en-US" sz="3200" b="1" dirty="0" smtClean="0">
                <a:latin typeface="Candara" pitchFamily="34" charset="0"/>
              </a:rPr>
              <a:t>:</a:t>
            </a:r>
            <a:r>
              <a:rPr lang="en-US" sz="3200" dirty="0" smtClean="0">
                <a:latin typeface="Candara" pitchFamily="34" charset="0"/>
              </a:rPr>
              <a:t> </a:t>
            </a:r>
            <a:r>
              <a:rPr lang="en-US" sz="2800" dirty="0" smtClean="0">
                <a:latin typeface="Candara" pitchFamily="34" charset="0"/>
              </a:rPr>
              <a:t>listless, exhausted, unmotivated</a:t>
            </a:r>
            <a:endParaRPr lang="en-US" sz="3200" dirty="0" smtClean="0">
              <a:latin typeface="Candara" pitchFamily="34" charset="0"/>
            </a:endParaRP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verworked.jpg"/>
          <p:cNvPicPr>
            <a:picLocks noChangeAspect="1"/>
          </p:cNvPicPr>
          <p:nvPr/>
        </p:nvPicPr>
        <p:blipFill>
          <a:blip r:embed="rId3" cstate="print"/>
          <a:stretch>
            <a:fillRect/>
          </a:stretch>
        </p:blipFill>
        <p:spPr>
          <a:xfrm>
            <a:off x="0" y="1524000"/>
            <a:ext cx="9144000" cy="5334000"/>
          </a:xfrm>
          <a:prstGeom prst="rect">
            <a:avLst/>
          </a:prstGeom>
        </p:spPr>
      </p:pic>
      <p:sp>
        <p:nvSpPr>
          <p:cNvPr id="4" name="TextBox 3"/>
          <p:cNvSpPr txBox="1"/>
          <p:nvPr/>
        </p:nvSpPr>
        <p:spPr>
          <a:xfrm>
            <a:off x="0" y="323484"/>
            <a:ext cx="9144000" cy="646331"/>
          </a:xfrm>
          <a:prstGeom prst="rect">
            <a:avLst/>
          </a:prstGeom>
          <a:noFill/>
        </p:spPr>
        <p:txBody>
          <a:bodyPr wrap="square" rtlCol="0">
            <a:spAutoFit/>
          </a:bodyPr>
          <a:lstStyle/>
          <a:p>
            <a:r>
              <a:rPr lang="en-US" sz="3600" dirty="0" smtClean="0">
                <a:latin typeface="Segoe Script" pitchFamily="34" charset="0"/>
              </a:rPr>
              <a:t>Why follow Jesus?</a:t>
            </a:r>
          </a:p>
        </p:txBody>
      </p:sp>
      <p:sp>
        <p:nvSpPr>
          <p:cNvPr id="7" name="TextBox 6"/>
          <p:cNvSpPr txBox="1"/>
          <p:nvPr/>
        </p:nvSpPr>
        <p:spPr>
          <a:xfrm rot="21290413">
            <a:off x="556090" y="5067379"/>
            <a:ext cx="3263868" cy="584775"/>
          </a:xfrm>
          <a:prstGeom prst="rect">
            <a:avLst/>
          </a:prstGeom>
          <a:noFill/>
        </p:spPr>
        <p:txBody>
          <a:bodyPr wrap="square" rtlCol="0">
            <a:spAutoFit/>
          </a:bodyPr>
          <a:lstStyle/>
          <a:p>
            <a:pPr algn="ctr"/>
            <a:r>
              <a:rPr lang="en-US" sz="3200" dirty="0" smtClean="0">
                <a:latin typeface="+mn-lt"/>
              </a:rPr>
              <a:t>Life</a:t>
            </a:r>
            <a:endParaRPr lang="en-US" sz="32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verworked.jpg"/>
          <p:cNvPicPr>
            <a:picLocks noChangeAspect="1"/>
          </p:cNvPicPr>
          <p:nvPr/>
        </p:nvPicPr>
        <p:blipFill>
          <a:blip r:embed="rId3" cstate="print"/>
          <a:stretch>
            <a:fillRect/>
          </a:stretch>
        </p:blipFill>
        <p:spPr>
          <a:xfrm>
            <a:off x="0" y="1524000"/>
            <a:ext cx="9144000" cy="5334000"/>
          </a:xfrm>
          <a:prstGeom prst="rect">
            <a:avLst/>
          </a:prstGeom>
        </p:spPr>
      </p:pic>
      <p:sp>
        <p:nvSpPr>
          <p:cNvPr id="4" name="TextBox 3"/>
          <p:cNvSpPr txBox="1"/>
          <p:nvPr/>
        </p:nvSpPr>
        <p:spPr>
          <a:xfrm>
            <a:off x="0" y="323484"/>
            <a:ext cx="9144000" cy="3139321"/>
          </a:xfrm>
          <a:prstGeom prst="rect">
            <a:avLst/>
          </a:prstGeom>
          <a:noFill/>
        </p:spPr>
        <p:txBody>
          <a:bodyPr wrap="square" rtlCol="0">
            <a:spAutoFit/>
          </a:bodyPr>
          <a:lstStyle/>
          <a:p>
            <a:r>
              <a:rPr lang="en-US" sz="3600" dirty="0" smtClean="0">
                <a:latin typeface="Segoe Script" pitchFamily="34" charset="0"/>
              </a:rPr>
              <a:t>Why follow Jesus?</a:t>
            </a:r>
          </a:p>
          <a:p>
            <a:pPr>
              <a:spcBef>
                <a:spcPts val="1800"/>
              </a:spcBef>
            </a:pPr>
            <a:r>
              <a:rPr lang="en-US" sz="3600" b="1" i="1" u="sng" dirty="0" smtClean="0">
                <a:latin typeface="Candara" pitchFamily="34" charset="0"/>
              </a:rPr>
              <a:t>RELEASE</a:t>
            </a:r>
            <a:r>
              <a:rPr lang="en-US" sz="3600" i="1" dirty="0" smtClean="0">
                <a:latin typeface="Candara" pitchFamily="34" charset="0"/>
              </a:rPr>
              <a:t> the weariness and the control</a:t>
            </a:r>
          </a:p>
          <a:p>
            <a:pPr marL="914400" lvl="0">
              <a:spcBef>
                <a:spcPts val="600"/>
              </a:spcBef>
            </a:pPr>
            <a:r>
              <a:rPr lang="en-US" sz="3200" dirty="0" smtClean="0">
                <a:latin typeface="Candara" pitchFamily="34" charset="0"/>
              </a:rPr>
              <a:t>Accept the yoke</a:t>
            </a:r>
            <a:endParaRPr lang="en-US" sz="3200" i="1" dirty="0" smtClean="0">
              <a:latin typeface="Candara" pitchFamily="34" charset="0"/>
            </a:endParaRPr>
          </a:p>
          <a:p>
            <a:pPr marL="914400" lvl="0">
              <a:spcBef>
                <a:spcPts val="600"/>
              </a:spcBef>
            </a:pPr>
            <a:r>
              <a:rPr lang="en-US" sz="3200" dirty="0" smtClean="0">
                <a:latin typeface="Candara" pitchFamily="34" charset="0"/>
              </a:rPr>
              <a:t>Learn from me</a:t>
            </a:r>
          </a:p>
          <a:p>
            <a:pPr marL="914400" lvl="0">
              <a:spcBef>
                <a:spcPts val="600"/>
              </a:spcBef>
            </a:pPr>
            <a:r>
              <a:rPr lang="en-US" sz="3200" dirty="0" smtClean="0">
                <a:latin typeface="Candara" pitchFamily="34" charset="0"/>
              </a:rPr>
              <a:t>Labor for the Kingdom</a:t>
            </a:r>
            <a:endParaRPr lang="en-US" sz="3600" dirty="0">
              <a:latin typeface="Candara" pitchFamily="34" charset="0"/>
            </a:endParaRPr>
          </a:p>
        </p:txBody>
      </p:sp>
      <p:sp>
        <p:nvSpPr>
          <p:cNvPr id="7" name="TextBox 6"/>
          <p:cNvSpPr txBox="1"/>
          <p:nvPr/>
        </p:nvSpPr>
        <p:spPr>
          <a:xfrm rot="21290413">
            <a:off x="556090" y="5067379"/>
            <a:ext cx="3263868" cy="584775"/>
          </a:xfrm>
          <a:prstGeom prst="rect">
            <a:avLst/>
          </a:prstGeom>
          <a:noFill/>
        </p:spPr>
        <p:txBody>
          <a:bodyPr wrap="square" rtlCol="0">
            <a:spAutoFit/>
          </a:bodyPr>
          <a:lstStyle/>
          <a:p>
            <a:pPr algn="ctr"/>
            <a:r>
              <a:rPr lang="en-US" sz="3200" dirty="0" smtClean="0">
                <a:latin typeface="+mn-lt"/>
              </a:rPr>
              <a:t>Life</a:t>
            </a:r>
            <a:endParaRPr lang="en-US" sz="3200" dirty="0">
              <a:latin typeface="+mn-l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verworked.jpg"/>
          <p:cNvPicPr>
            <a:picLocks noChangeAspect="1"/>
          </p:cNvPicPr>
          <p:nvPr/>
        </p:nvPicPr>
        <p:blipFill>
          <a:blip r:embed="rId3" cstate="print"/>
          <a:stretch>
            <a:fillRect/>
          </a:stretch>
        </p:blipFill>
        <p:spPr>
          <a:xfrm>
            <a:off x="0" y="1524000"/>
            <a:ext cx="9144000" cy="5334000"/>
          </a:xfrm>
          <a:prstGeom prst="rect">
            <a:avLst/>
          </a:prstGeom>
        </p:spPr>
      </p:pic>
      <p:sp>
        <p:nvSpPr>
          <p:cNvPr id="4" name="TextBox 3"/>
          <p:cNvSpPr txBox="1"/>
          <p:nvPr/>
        </p:nvSpPr>
        <p:spPr>
          <a:xfrm>
            <a:off x="0" y="323484"/>
            <a:ext cx="9144000" cy="3400931"/>
          </a:xfrm>
          <a:prstGeom prst="rect">
            <a:avLst/>
          </a:prstGeom>
          <a:noFill/>
        </p:spPr>
        <p:txBody>
          <a:bodyPr wrap="square" rtlCol="0">
            <a:spAutoFit/>
          </a:bodyPr>
          <a:lstStyle/>
          <a:p>
            <a:r>
              <a:rPr lang="en-US" sz="3600" dirty="0" smtClean="0">
                <a:latin typeface="Segoe Script" pitchFamily="34" charset="0"/>
              </a:rPr>
              <a:t>Why follow Jesus?</a:t>
            </a:r>
          </a:p>
          <a:p>
            <a:pPr>
              <a:spcBef>
                <a:spcPts val="1800"/>
              </a:spcBef>
            </a:pPr>
            <a:r>
              <a:rPr lang="en-US" sz="3600" i="1" dirty="0" smtClean="0">
                <a:latin typeface="Candara" pitchFamily="34" charset="0"/>
              </a:rPr>
              <a:t>Restore a </a:t>
            </a:r>
            <a:r>
              <a:rPr lang="en-US" sz="3600" b="1" i="1" u="sng" dirty="0" smtClean="0">
                <a:latin typeface="Candara" pitchFamily="34" charset="0"/>
              </a:rPr>
              <a:t>BALANCED</a:t>
            </a:r>
            <a:r>
              <a:rPr lang="en-US" sz="3600" i="1" dirty="0" smtClean="0">
                <a:latin typeface="Candara" pitchFamily="34" charset="0"/>
              </a:rPr>
              <a:t> Life</a:t>
            </a:r>
          </a:p>
          <a:p>
            <a:pPr marL="914400" lvl="0"/>
            <a:r>
              <a:rPr lang="en-US" sz="3200" dirty="0" smtClean="0">
                <a:latin typeface="Candara" pitchFamily="34" charset="0"/>
              </a:rPr>
              <a:t>Meaningful Work</a:t>
            </a:r>
          </a:p>
          <a:p>
            <a:pPr marL="914400" lvl="0"/>
            <a:r>
              <a:rPr lang="en-US" sz="3200" dirty="0" smtClean="0">
                <a:latin typeface="Candara" pitchFamily="34" charset="0"/>
              </a:rPr>
              <a:t>Playful / Creative Release</a:t>
            </a:r>
          </a:p>
          <a:p>
            <a:pPr marL="914400" lvl="0"/>
            <a:r>
              <a:rPr lang="en-US" sz="3200" dirty="0" smtClean="0">
                <a:latin typeface="Candara" pitchFamily="34" charset="0"/>
              </a:rPr>
              <a:t>Love and Healthy Relationships</a:t>
            </a:r>
          </a:p>
          <a:p>
            <a:pPr marL="914400" lvl="0"/>
            <a:r>
              <a:rPr lang="en-US" sz="3200" dirty="0" smtClean="0">
                <a:latin typeface="Candara" pitchFamily="34" charset="0"/>
              </a:rPr>
              <a:t>Worship</a:t>
            </a:r>
          </a:p>
        </p:txBody>
      </p:sp>
      <p:sp>
        <p:nvSpPr>
          <p:cNvPr id="7" name="TextBox 6"/>
          <p:cNvSpPr txBox="1"/>
          <p:nvPr/>
        </p:nvSpPr>
        <p:spPr>
          <a:xfrm rot="21290413">
            <a:off x="556090" y="5067379"/>
            <a:ext cx="3263868" cy="584775"/>
          </a:xfrm>
          <a:prstGeom prst="rect">
            <a:avLst/>
          </a:prstGeom>
          <a:noFill/>
        </p:spPr>
        <p:txBody>
          <a:bodyPr wrap="square" rtlCol="0">
            <a:spAutoFit/>
          </a:bodyPr>
          <a:lstStyle/>
          <a:p>
            <a:pPr algn="ctr"/>
            <a:r>
              <a:rPr lang="en-US" sz="3200" dirty="0" smtClean="0">
                <a:latin typeface="+mn-lt"/>
              </a:rPr>
              <a:t>Life</a:t>
            </a:r>
            <a:endParaRPr lang="en-US" sz="3200" dirty="0">
              <a:latin typeface="+mn-l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verworked.jpg"/>
          <p:cNvPicPr>
            <a:picLocks noChangeAspect="1"/>
          </p:cNvPicPr>
          <p:nvPr/>
        </p:nvPicPr>
        <p:blipFill>
          <a:blip r:embed="rId3" cstate="print"/>
          <a:stretch>
            <a:fillRect/>
          </a:stretch>
        </p:blipFill>
        <p:spPr>
          <a:xfrm>
            <a:off x="0" y="1524000"/>
            <a:ext cx="9144000" cy="5334000"/>
          </a:xfrm>
          <a:prstGeom prst="rect">
            <a:avLst/>
          </a:prstGeom>
        </p:spPr>
      </p:pic>
      <p:sp>
        <p:nvSpPr>
          <p:cNvPr id="4" name="TextBox 3"/>
          <p:cNvSpPr txBox="1"/>
          <p:nvPr/>
        </p:nvSpPr>
        <p:spPr>
          <a:xfrm>
            <a:off x="0" y="323484"/>
            <a:ext cx="9144000" cy="2292935"/>
          </a:xfrm>
          <a:prstGeom prst="rect">
            <a:avLst/>
          </a:prstGeom>
          <a:noFill/>
        </p:spPr>
        <p:txBody>
          <a:bodyPr wrap="square" rtlCol="0">
            <a:spAutoFit/>
          </a:bodyPr>
          <a:lstStyle/>
          <a:p>
            <a:r>
              <a:rPr lang="en-US" sz="3600" dirty="0" smtClean="0">
                <a:latin typeface="Segoe Script" pitchFamily="34" charset="0"/>
              </a:rPr>
              <a:t>Why follow Jesus?</a:t>
            </a:r>
          </a:p>
          <a:p>
            <a:pPr>
              <a:spcBef>
                <a:spcPts val="2400"/>
              </a:spcBef>
            </a:pPr>
            <a:r>
              <a:rPr lang="en-US" sz="3600" dirty="0" smtClean="0">
                <a:latin typeface="Candara" pitchFamily="34" charset="0"/>
              </a:rPr>
              <a:t>Find Rest for your </a:t>
            </a:r>
            <a:r>
              <a:rPr lang="en-US" sz="3600" b="1" u="sng" dirty="0" smtClean="0">
                <a:latin typeface="Candara" pitchFamily="34" charset="0"/>
              </a:rPr>
              <a:t>SOUL</a:t>
            </a:r>
            <a:endParaRPr lang="en-US" sz="3600" b="1" dirty="0" smtClean="0">
              <a:latin typeface="Candara" pitchFamily="34" charset="0"/>
            </a:endParaRPr>
          </a:p>
          <a:p>
            <a:pPr algn="ctr">
              <a:spcBef>
                <a:spcPts val="1800"/>
              </a:spcBef>
            </a:pPr>
            <a:r>
              <a:rPr lang="en-US" sz="3600" i="1" dirty="0" smtClean="0">
                <a:latin typeface="Candara" pitchFamily="34" charset="0"/>
              </a:rPr>
              <a:t>My feet are tired, but my soul is rested!</a:t>
            </a:r>
            <a:endParaRPr lang="en-US" sz="3600" dirty="0">
              <a:latin typeface="Candara" pitchFamily="34" charset="0"/>
            </a:endParaRPr>
          </a:p>
        </p:txBody>
      </p:sp>
      <p:sp>
        <p:nvSpPr>
          <p:cNvPr id="7" name="TextBox 6"/>
          <p:cNvSpPr txBox="1"/>
          <p:nvPr/>
        </p:nvSpPr>
        <p:spPr>
          <a:xfrm rot="21290413">
            <a:off x="556090" y="5067379"/>
            <a:ext cx="3263868" cy="584775"/>
          </a:xfrm>
          <a:prstGeom prst="rect">
            <a:avLst/>
          </a:prstGeom>
          <a:noFill/>
        </p:spPr>
        <p:txBody>
          <a:bodyPr wrap="square" rtlCol="0">
            <a:spAutoFit/>
          </a:bodyPr>
          <a:lstStyle/>
          <a:p>
            <a:pPr algn="ctr"/>
            <a:r>
              <a:rPr lang="en-US" sz="3200" dirty="0" smtClean="0">
                <a:latin typeface="+mn-lt"/>
              </a:rPr>
              <a:t>Life</a:t>
            </a:r>
            <a:endParaRPr lang="en-US" sz="3200" dirty="0">
              <a:latin typeface="+mn-lt"/>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verworked.jpg"/>
          <p:cNvPicPr>
            <a:picLocks noChangeAspect="1"/>
          </p:cNvPicPr>
          <p:nvPr/>
        </p:nvPicPr>
        <p:blipFill>
          <a:blip r:embed="rId3" cstate="print"/>
          <a:stretch>
            <a:fillRect/>
          </a:stretch>
        </p:blipFill>
        <p:spPr>
          <a:xfrm>
            <a:off x="0" y="1524000"/>
            <a:ext cx="9144000" cy="5334000"/>
          </a:xfrm>
          <a:prstGeom prst="rect">
            <a:avLst/>
          </a:prstGeom>
        </p:spPr>
      </p:pic>
      <p:sp>
        <p:nvSpPr>
          <p:cNvPr id="4" name="TextBox 3"/>
          <p:cNvSpPr txBox="1"/>
          <p:nvPr/>
        </p:nvSpPr>
        <p:spPr>
          <a:xfrm>
            <a:off x="0" y="0"/>
            <a:ext cx="9144000" cy="3323987"/>
          </a:xfrm>
          <a:prstGeom prst="rect">
            <a:avLst/>
          </a:prstGeom>
          <a:noFill/>
        </p:spPr>
        <p:txBody>
          <a:bodyPr wrap="square" rtlCol="0">
            <a:spAutoFit/>
          </a:bodyPr>
          <a:lstStyle/>
          <a:p>
            <a:r>
              <a:rPr lang="en-US" sz="3000" dirty="0" smtClean="0">
                <a:latin typeface="Candara" pitchFamily="34" charset="0"/>
              </a:rPr>
              <a:t>“Are you tired? Worn out? Burned out on religion? Come to me. Get away with me and you’ll recover your life. I’ll show you how to take a real rest. Walk with me and work with me—watch how I do it. Learn the unforced rhythms of grace. I won’t lay anything heavy or ill-fitting on you. Keep company with me and you’ll learn to live freely and lightly.” </a:t>
            </a:r>
            <a:r>
              <a:rPr lang="en-US" sz="2000" dirty="0" smtClean="0">
                <a:latin typeface="Candara" pitchFamily="34" charset="0"/>
              </a:rPr>
              <a:t>Matthew 11:28-30 (</a:t>
            </a:r>
            <a:r>
              <a:rPr lang="en-US" sz="2000" dirty="0" err="1" smtClean="0">
                <a:latin typeface="Candara" pitchFamily="34" charset="0"/>
              </a:rPr>
              <a:t>Msg</a:t>
            </a:r>
            <a:r>
              <a:rPr lang="en-US" sz="2000" dirty="0" smtClean="0">
                <a:latin typeface="Candara" pitchFamily="34" charset="0"/>
              </a:rPr>
              <a:t>)</a:t>
            </a:r>
            <a:endParaRPr lang="en-US" sz="3000" dirty="0">
              <a:latin typeface="Candara" pitchFamily="34" charset="0"/>
            </a:endParaRPr>
          </a:p>
        </p:txBody>
      </p:sp>
      <p:sp>
        <p:nvSpPr>
          <p:cNvPr id="7" name="TextBox 6"/>
          <p:cNvSpPr txBox="1"/>
          <p:nvPr/>
        </p:nvSpPr>
        <p:spPr>
          <a:xfrm rot="21290413">
            <a:off x="556090" y="5067379"/>
            <a:ext cx="3263868" cy="584775"/>
          </a:xfrm>
          <a:prstGeom prst="rect">
            <a:avLst/>
          </a:prstGeom>
          <a:noFill/>
        </p:spPr>
        <p:txBody>
          <a:bodyPr wrap="square" rtlCol="0">
            <a:spAutoFit/>
          </a:bodyPr>
          <a:lstStyle/>
          <a:p>
            <a:pPr algn="ctr"/>
            <a:r>
              <a:rPr lang="en-US" sz="3200" dirty="0" smtClean="0">
                <a:latin typeface="+mn-lt"/>
              </a:rPr>
              <a:t>Life</a:t>
            </a:r>
            <a:endParaRPr lang="en-US" sz="3200" dirty="0">
              <a:latin typeface="+mn-l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verworked.jpg"/>
          <p:cNvPicPr>
            <a:picLocks noChangeAspect="1"/>
          </p:cNvPicPr>
          <p:nvPr/>
        </p:nvPicPr>
        <p:blipFill>
          <a:blip r:embed="rId3" cstate="print"/>
          <a:stretch>
            <a:fillRect/>
          </a:stretch>
        </p:blipFill>
        <p:spPr>
          <a:xfrm>
            <a:off x="0" y="1524000"/>
            <a:ext cx="9144000" cy="5334000"/>
          </a:xfrm>
          <a:prstGeom prst="rect">
            <a:avLst/>
          </a:prstGeom>
        </p:spPr>
      </p:pic>
      <p:sp>
        <p:nvSpPr>
          <p:cNvPr id="7" name="TextBox 6"/>
          <p:cNvSpPr txBox="1"/>
          <p:nvPr/>
        </p:nvSpPr>
        <p:spPr>
          <a:xfrm rot="21290413">
            <a:off x="556090" y="5067379"/>
            <a:ext cx="3263868" cy="584775"/>
          </a:xfrm>
          <a:prstGeom prst="rect">
            <a:avLst/>
          </a:prstGeom>
          <a:noFill/>
        </p:spPr>
        <p:txBody>
          <a:bodyPr wrap="square" rtlCol="0">
            <a:spAutoFit/>
          </a:bodyPr>
          <a:lstStyle/>
          <a:p>
            <a:pPr algn="ctr"/>
            <a:r>
              <a:rPr lang="en-US" sz="3200" dirty="0" smtClean="0">
                <a:latin typeface="+mn-lt"/>
              </a:rPr>
              <a:t>Life</a:t>
            </a:r>
            <a:endParaRPr lang="en-US" sz="3200" dirty="0">
              <a:latin typeface="+mn-lt"/>
            </a:endParaRPr>
          </a:p>
        </p:txBody>
      </p:sp>
      <p:sp>
        <p:nvSpPr>
          <p:cNvPr id="6" name="TextBox 5"/>
          <p:cNvSpPr txBox="1"/>
          <p:nvPr/>
        </p:nvSpPr>
        <p:spPr>
          <a:xfrm>
            <a:off x="441435" y="504082"/>
            <a:ext cx="8015522" cy="2062103"/>
          </a:xfrm>
          <a:prstGeom prst="rect">
            <a:avLst/>
          </a:prstGeom>
          <a:noFill/>
          <a:ln>
            <a:noFill/>
          </a:ln>
        </p:spPr>
        <p:txBody>
          <a:bodyPr wrap="square" rtlCol="0">
            <a:spAutoFit/>
          </a:bodyPr>
          <a:lstStyle/>
          <a:p>
            <a:pPr algn="ctr"/>
            <a:r>
              <a:rPr lang="en-US" sz="3200" dirty="0" smtClean="0">
                <a:latin typeface="Candara" pitchFamily="34" charset="0"/>
              </a:rPr>
              <a:t>This is God’s Word for my life in this Place and at this Time. Today I am a new creation in Christ, I am God’s very own, and I </a:t>
            </a:r>
            <a:r>
              <a:rPr lang="en-US" sz="3200" u="sng" dirty="0" smtClean="0">
                <a:latin typeface="Candara" pitchFamily="34" charset="0"/>
              </a:rPr>
              <a:t>KNOW</a:t>
            </a:r>
            <a:r>
              <a:rPr lang="en-US" sz="3200" dirty="0" smtClean="0">
                <a:latin typeface="Candara" pitchFamily="34" charset="0"/>
              </a:rPr>
              <a:t> He has a purpose for my life.</a:t>
            </a:r>
            <a:endParaRPr lang="en-US" sz="3200" dirty="0">
              <a:latin typeface="Candar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verworked.jpg"/>
          <p:cNvPicPr>
            <a:picLocks noChangeAspect="1"/>
          </p:cNvPicPr>
          <p:nvPr/>
        </p:nvPicPr>
        <p:blipFill>
          <a:blip r:embed="rId3" cstate="print"/>
          <a:stretch>
            <a:fillRect/>
          </a:stretch>
        </p:blipFill>
        <p:spPr>
          <a:xfrm>
            <a:off x="0" y="1524000"/>
            <a:ext cx="9144000" cy="5334000"/>
          </a:xfrm>
          <a:prstGeom prst="rect">
            <a:avLst/>
          </a:prstGeom>
        </p:spPr>
      </p:pic>
      <p:sp>
        <p:nvSpPr>
          <p:cNvPr id="6" name="TextBox 5"/>
          <p:cNvSpPr txBox="1"/>
          <p:nvPr/>
        </p:nvSpPr>
        <p:spPr>
          <a:xfrm>
            <a:off x="346840" y="283361"/>
            <a:ext cx="8371491" cy="3539430"/>
          </a:xfrm>
          <a:prstGeom prst="rect">
            <a:avLst/>
          </a:prstGeom>
          <a:noFill/>
          <a:ln>
            <a:noFill/>
          </a:ln>
        </p:spPr>
        <p:txBody>
          <a:bodyPr wrap="square" rtlCol="0">
            <a:spAutoFit/>
          </a:bodyPr>
          <a:lstStyle/>
          <a:p>
            <a:r>
              <a:rPr lang="en-US" sz="3200" dirty="0" smtClean="0">
                <a:latin typeface="Candara" pitchFamily="34" charset="0"/>
              </a:rPr>
              <a:t>“To what can I compare this generation? They are like children sitting in the marketplaces and calling out to others:</a:t>
            </a:r>
          </a:p>
          <a:p>
            <a:r>
              <a:rPr lang="en-US" sz="3200" dirty="0" smtClean="0">
                <a:latin typeface="Candara" pitchFamily="34" charset="0"/>
              </a:rPr>
              <a:t>“‘We played the pipe for you,</a:t>
            </a:r>
            <a:br>
              <a:rPr lang="en-US" sz="3200" dirty="0" smtClean="0">
                <a:latin typeface="Candara" pitchFamily="34" charset="0"/>
              </a:rPr>
            </a:br>
            <a:r>
              <a:rPr lang="en-US" sz="3200" dirty="0" smtClean="0">
                <a:latin typeface="Candara" pitchFamily="34" charset="0"/>
              </a:rPr>
              <a:t>    and you did not dance;</a:t>
            </a:r>
            <a:br>
              <a:rPr lang="en-US" sz="3200" dirty="0" smtClean="0">
                <a:latin typeface="Candara" pitchFamily="34" charset="0"/>
              </a:rPr>
            </a:br>
            <a:r>
              <a:rPr lang="en-US" sz="3200" dirty="0" smtClean="0">
                <a:latin typeface="Candara" pitchFamily="34" charset="0"/>
              </a:rPr>
              <a:t>we sang a dirge,</a:t>
            </a:r>
            <a:br>
              <a:rPr lang="en-US" sz="3200" dirty="0" smtClean="0">
                <a:latin typeface="Candara" pitchFamily="34" charset="0"/>
              </a:rPr>
            </a:br>
            <a:r>
              <a:rPr lang="en-US" sz="3200" dirty="0" smtClean="0">
                <a:latin typeface="Candara" pitchFamily="34" charset="0"/>
              </a:rPr>
              <a:t>    and you did not mourn.’</a:t>
            </a:r>
            <a:endParaRPr lang="en-US" sz="2400" dirty="0" smtClean="0">
              <a:latin typeface="Candara" pitchFamily="34" charset="0"/>
            </a:endParaRPr>
          </a:p>
        </p:txBody>
      </p:sp>
      <p:sp>
        <p:nvSpPr>
          <p:cNvPr id="14" name="TextBox 13"/>
          <p:cNvSpPr txBox="1"/>
          <p:nvPr/>
        </p:nvSpPr>
        <p:spPr>
          <a:xfrm rot="21290413">
            <a:off x="556090" y="5067379"/>
            <a:ext cx="3263868" cy="584775"/>
          </a:xfrm>
          <a:prstGeom prst="rect">
            <a:avLst/>
          </a:prstGeom>
          <a:noFill/>
        </p:spPr>
        <p:txBody>
          <a:bodyPr wrap="square" rtlCol="0">
            <a:spAutoFit/>
          </a:bodyPr>
          <a:lstStyle/>
          <a:p>
            <a:pPr algn="ctr"/>
            <a:r>
              <a:rPr lang="en-US" sz="3200" dirty="0" smtClean="0">
                <a:latin typeface="+mn-lt"/>
              </a:rPr>
              <a:t>Life</a:t>
            </a:r>
            <a:endParaRPr lang="en-US" sz="3200" dirty="0">
              <a:latin typeface="+mn-l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verworked.jpg"/>
          <p:cNvPicPr>
            <a:picLocks noChangeAspect="1"/>
          </p:cNvPicPr>
          <p:nvPr/>
        </p:nvPicPr>
        <p:blipFill>
          <a:blip r:embed="rId3" cstate="print"/>
          <a:stretch>
            <a:fillRect/>
          </a:stretch>
        </p:blipFill>
        <p:spPr>
          <a:xfrm>
            <a:off x="0" y="1524000"/>
            <a:ext cx="9144000" cy="5334000"/>
          </a:xfrm>
          <a:prstGeom prst="rect">
            <a:avLst/>
          </a:prstGeom>
        </p:spPr>
      </p:pic>
      <p:sp>
        <p:nvSpPr>
          <p:cNvPr id="6" name="TextBox 5"/>
          <p:cNvSpPr txBox="1"/>
          <p:nvPr/>
        </p:nvSpPr>
        <p:spPr>
          <a:xfrm>
            <a:off x="299544" y="283361"/>
            <a:ext cx="8560677" cy="3046988"/>
          </a:xfrm>
          <a:prstGeom prst="rect">
            <a:avLst/>
          </a:prstGeom>
          <a:noFill/>
          <a:ln>
            <a:noFill/>
          </a:ln>
        </p:spPr>
        <p:txBody>
          <a:bodyPr wrap="square" rtlCol="0">
            <a:spAutoFit/>
          </a:bodyPr>
          <a:lstStyle/>
          <a:p>
            <a:r>
              <a:rPr lang="en-US" sz="3200" dirty="0" smtClean="0">
                <a:latin typeface="Candara" pitchFamily="34" charset="0"/>
              </a:rPr>
              <a:t>For John came neither eating nor drinking, and they say, ‘He has a demon.’ The Son of Man came eating and drinking, and they say, ‘Here is a glutton and a drunkard, a friend of tax collectors and sinners.’ But wisdom is proved right by her deeds.”</a:t>
            </a:r>
          </a:p>
        </p:txBody>
      </p:sp>
      <p:sp>
        <p:nvSpPr>
          <p:cNvPr id="14" name="TextBox 13"/>
          <p:cNvSpPr txBox="1"/>
          <p:nvPr/>
        </p:nvSpPr>
        <p:spPr>
          <a:xfrm rot="21290413">
            <a:off x="556090" y="5067379"/>
            <a:ext cx="3263868" cy="584775"/>
          </a:xfrm>
          <a:prstGeom prst="rect">
            <a:avLst/>
          </a:prstGeom>
          <a:noFill/>
        </p:spPr>
        <p:txBody>
          <a:bodyPr wrap="square" rtlCol="0">
            <a:spAutoFit/>
          </a:bodyPr>
          <a:lstStyle/>
          <a:p>
            <a:pPr algn="ctr"/>
            <a:r>
              <a:rPr lang="en-US" sz="3200" dirty="0" smtClean="0">
                <a:latin typeface="+mn-lt"/>
              </a:rPr>
              <a:t>Life</a:t>
            </a:r>
            <a:endParaRPr lang="en-US" sz="3200" dirty="0">
              <a:latin typeface="+mn-l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verworked.jpg"/>
          <p:cNvPicPr>
            <a:picLocks noChangeAspect="1"/>
          </p:cNvPicPr>
          <p:nvPr/>
        </p:nvPicPr>
        <p:blipFill>
          <a:blip r:embed="rId3" cstate="print"/>
          <a:stretch>
            <a:fillRect/>
          </a:stretch>
        </p:blipFill>
        <p:spPr>
          <a:xfrm>
            <a:off x="0" y="1524000"/>
            <a:ext cx="9144000" cy="5334000"/>
          </a:xfrm>
          <a:prstGeom prst="rect">
            <a:avLst/>
          </a:prstGeom>
        </p:spPr>
      </p:pic>
      <p:sp>
        <p:nvSpPr>
          <p:cNvPr id="6" name="TextBox 5"/>
          <p:cNvSpPr txBox="1"/>
          <p:nvPr/>
        </p:nvSpPr>
        <p:spPr>
          <a:xfrm>
            <a:off x="299544" y="283361"/>
            <a:ext cx="8560677" cy="2554545"/>
          </a:xfrm>
          <a:prstGeom prst="rect">
            <a:avLst/>
          </a:prstGeom>
          <a:noFill/>
          <a:ln>
            <a:noFill/>
          </a:ln>
        </p:spPr>
        <p:txBody>
          <a:bodyPr wrap="square" rtlCol="0">
            <a:spAutoFit/>
          </a:bodyPr>
          <a:lstStyle/>
          <a:p>
            <a:r>
              <a:rPr lang="en-US" sz="3200" dirty="0" smtClean="0">
                <a:latin typeface="Candara" pitchFamily="34" charset="0"/>
              </a:rPr>
              <a:t>At that time Jesus said, “I praise you, Father, Lord of heaven and earth, because you have hidden these things from the wise and learned, and revealed them to little children. Yes, Father, for this is what you were pleased to do.</a:t>
            </a:r>
          </a:p>
        </p:txBody>
      </p:sp>
      <p:sp>
        <p:nvSpPr>
          <p:cNvPr id="14" name="TextBox 13"/>
          <p:cNvSpPr txBox="1"/>
          <p:nvPr/>
        </p:nvSpPr>
        <p:spPr>
          <a:xfrm rot="21290413">
            <a:off x="556090" y="5067379"/>
            <a:ext cx="3263868" cy="584775"/>
          </a:xfrm>
          <a:prstGeom prst="rect">
            <a:avLst/>
          </a:prstGeom>
          <a:noFill/>
        </p:spPr>
        <p:txBody>
          <a:bodyPr wrap="square" rtlCol="0">
            <a:spAutoFit/>
          </a:bodyPr>
          <a:lstStyle/>
          <a:p>
            <a:pPr algn="ctr"/>
            <a:r>
              <a:rPr lang="en-US" sz="3200" dirty="0" smtClean="0">
                <a:latin typeface="+mn-lt"/>
              </a:rPr>
              <a:t>Life</a:t>
            </a:r>
            <a:endParaRPr lang="en-US" sz="3200" dirty="0">
              <a:latin typeface="+mn-l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verworked.jpg"/>
          <p:cNvPicPr>
            <a:picLocks noChangeAspect="1"/>
          </p:cNvPicPr>
          <p:nvPr/>
        </p:nvPicPr>
        <p:blipFill>
          <a:blip r:embed="rId3" cstate="print"/>
          <a:stretch>
            <a:fillRect/>
          </a:stretch>
        </p:blipFill>
        <p:spPr>
          <a:xfrm>
            <a:off x="0" y="1524000"/>
            <a:ext cx="9144000" cy="5334000"/>
          </a:xfrm>
          <a:prstGeom prst="rect">
            <a:avLst/>
          </a:prstGeom>
        </p:spPr>
      </p:pic>
      <p:sp>
        <p:nvSpPr>
          <p:cNvPr id="6" name="TextBox 5"/>
          <p:cNvSpPr txBox="1"/>
          <p:nvPr/>
        </p:nvSpPr>
        <p:spPr>
          <a:xfrm>
            <a:off x="299544" y="283361"/>
            <a:ext cx="8560677" cy="2554545"/>
          </a:xfrm>
          <a:prstGeom prst="rect">
            <a:avLst/>
          </a:prstGeom>
          <a:noFill/>
          <a:ln>
            <a:noFill/>
          </a:ln>
        </p:spPr>
        <p:txBody>
          <a:bodyPr wrap="square" rtlCol="0">
            <a:spAutoFit/>
          </a:bodyPr>
          <a:lstStyle/>
          <a:p>
            <a:r>
              <a:rPr lang="en-US" sz="3200" dirty="0" smtClean="0">
                <a:latin typeface="Candara" pitchFamily="34" charset="0"/>
              </a:rPr>
              <a:t>“All things have been committed to me by my Father. No one knows the Son except the Father, and no one knows the Father except the Son and those to whom the Son chooses to reveal him.</a:t>
            </a:r>
            <a:endParaRPr lang="en-US" sz="2400" dirty="0" smtClean="0">
              <a:latin typeface="Candara" pitchFamily="34" charset="0"/>
            </a:endParaRPr>
          </a:p>
        </p:txBody>
      </p:sp>
      <p:sp>
        <p:nvSpPr>
          <p:cNvPr id="14" name="TextBox 13"/>
          <p:cNvSpPr txBox="1"/>
          <p:nvPr/>
        </p:nvSpPr>
        <p:spPr>
          <a:xfrm rot="21290413">
            <a:off x="556090" y="5067379"/>
            <a:ext cx="3263868" cy="584775"/>
          </a:xfrm>
          <a:prstGeom prst="rect">
            <a:avLst/>
          </a:prstGeom>
          <a:noFill/>
        </p:spPr>
        <p:txBody>
          <a:bodyPr wrap="square" rtlCol="0">
            <a:spAutoFit/>
          </a:bodyPr>
          <a:lstStyle/>
          <a:p>
            <a:pPr algn="ctr"/>
            <a:r>
              <a:rPr lang="en-US" sz="3200" dirty="0" smtClean="0">
                <a:latin typeface="+mn-lt"/>
              </a:rPr>
              <a:t>Life</a:t>
            </a:r>
            <a:endParaRPr lang="en-US" sz="3200" dirty="0">
              <a:latin typeface="+mn-l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verworked.jpg"/>
          <p:cNvPicPr>
            <a:picLocks noChangeAspect="1"/>
          </p:cNvPicPr>
          <p:nvPr/>
        </p:nvPicPr>
        <p:blipFill>
          <a:blip r:embed="rId3" cstate="print"/>
          <a:stretch>
            <a:fillRect/>
          </a:stretch>
        </p:blipFill>
        <p:spPr>
          <a:xfrm>
            <a:off x="0" y="1524000"/>
            <a:ext cx="9144000" cy="5334000"/>
          </a:xfrm>
          <a:prstGeom prst="rect">
            <a:avLst/>
          </a:prstGeom>
        </p:spPr>
      </p:pic>
      <p:sp>
        <p:nvSpPr>
          <p:cNvPr id="6" name="TextBox 5"/>
          <p:cNvSpPr txBox="1"/>
          <p:nvPr/>
        </p:nvSpPr>
        <p:spPr>
          <a:xfrm>
            <a:off x="299544" y="283361"/>
            <a:ext cx="8560677" cy="3046988"/>
          </a:xfrm>
          <a:prstGeom prst="rect">
            <a:avLst/>
          </a:prstGeom>
          <a:noFill/>
          <a:ln>
            <a:noFill/>
          </a:ln>
        </p:spPr>
        <p:txBody>
          <a:bodyPr wrap="square" rtlCol="0">
            <a:spAutoFit/>
          </a:bodyPr>
          <a:lstStyle/>
          <a:p>
            <a:r>
              <a:rPr lang="en-US" sz="3200" dirty="0" smtClean="0">
                <a:latin typeface="Candara" pitchFamily="34" charset="0"/>
              </a:rPr>
              <a:t>“Come to me, all you who are weary and burdened, and I will give you rest. Take my yoke upon you and learn from me, for I am gentle and humble in heart, and you will find rest for your souls. For my yoke is easy and my burden is light.” </a:t>
            </a:r>
            <a:r>
              <a:rPr lang="en-US" sz="2400" dirty="0" smtClean="0">
                <a:latin typeface="Candara" pitchFamily="34" charset="0"/>
              </a:rPr>
              <a:t>Matthew 11:16-19, 25-30 (NIV)</a:t>
            </a:r>
          </a:p>
        </p:txBody>
      </p:sp>
      <p:sp>
        <p:nvSpPr>
          <p:cNvPr id="11" name="TextBox 10"/>
          <p:cNvSpPr txBox="1"/>
          <p:nvPr/>
        </p:nvSpPr>
        <p:spPr>
          <a:xfrm rot="21290413">
            <a:off x="556090" y="5067379"/>
            <a:ext cx="3263868" cy="584775"/>
          </a:xfrm>
          <a:prstGeom prst="rect">
            <a:avLst/>
          </a:prstGeom>
          <a:noFill/>
        </p:spPr>
        <p:txBody>
          <a:bodyPr wrap="square" rtlCol="0">
            <a:spAutoFit/>
          </a:bodyPr>
          <a:lstStyle/>
          <a:p>
            <a:pPr algn="ctr"/>
            <a:r>
              <a:rPr lang="en-US" sz="3200" dirty="0" smtClean="0">
                <a:latin typeface="+mn-lt"/>
              </a:rPr>
              <a:t>Life</a:t>
            </a:r>
            <a:endParaRPr lang="en-US" sz="3200" dirty="0">
              <a:latin typeface="+mn-l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verworked.jpg"/>
          <p:cNvPicPr>
            <a:picLocks noChangeAspect="1"/>
          </p:cNvPicPr>
          <p:nvPr/>
        </p:nvPicPr>
        <p:blipFill>
          <a:blip r:embed="rId3" cstate="print"/>
          <a:stretch>
            <a:fillRect/>
          </a:stretch>
        </p:blipFill>
        <p:spPr>
          <a:xfrm>
            <a:off x="0" y="1524000"/>
            <a:ext cx="9144000" cy="5334000"/>
          </a:xfrm>
          <a:prstGeom prst="rect">
            <a:avLst/>
          </a:prstGeom>
        </p:spPr>
      </p:pic>
      <p:sp>
        <p:nvSpPr>
          <p:cNvPr id="4" name="TextBox 3"/>
          <p:cNvSpPr txBox="1"/>
          <p:nvPr/>
        </p:nvSpPr>
        <p:spPr>
          <a:xfrm>
            <a:off x="0" y="796449"/>
            <a:ext cx="9144000" cy="646331"/>
          </a:xfrm>
          <a:prstGeom prst="rect">
            <a:avLst/>
          </a:prstGeom>
          <a:noFill/>
        </p:spPr>
        <p:txBody>
          <a:bodyPr wrap="square" rtlCol="0">
            <a:spAutoFit/>
          </a:bodyPr>
          <a:lstStyle/>
          <a:p>
            <a:pPr algn="ctr"/>
            <a:r>
              <a:rPr lang="en-US" sz="3600" dirty="0" smtClean="0">
                <a:latin typeface="Candara" pitchFamily="34" charset="0"/>
              </a:rPr>
              <a:t>To what shall we compare </a:t>
            </a:r>
            <a:r>
              <a:rPr lang="en-US" sz="3600" b="1" dirty="0" smtClean="0">
                <a:latin typeface="Candara" pitchFamily="34" charset="0"/>
              </a:rPr>
              <a:t>this </a:t>
            </a:r>
            <a:r>
              <a:rPr lang="en-US" sz="3600" dirty="0" smtClean="0">
                <a:latin typeface="Candara" pitchFamily="34" charset="0"/>
              </a:rPr>
              <a:t>generation?</a:t>
            </a:r>
            <a:endParaRPr lang="en-US" sz="3600" dirty="0">
              <a:latin typeface="Candara" pitchFamily="34" charset="0"/>
            </a:endParaRPr>
          </a:p>
        </p:txBody>
      </p:sp>
      <p:sp>
        <p:nvSpPr>
          <p:cNvPr id="7" name="TextBox 6"/>
          <p:cNvSpPr txBox="1"/>
          <p:nvPr/>
        </p:nvSpPr>
        <p:spPr>
          <a:xfrm rot="21290413">
            <a:off x="556090" y="5067379"/>
            <a:ext cx="3263868" cy="584775"/>
          </a:xfrm>
          <a:prstGeom prst="rect">
            <a:avLst/>
          </a:prstGeom>
          <a:noFill/>
        </p:spPr>
        <p:txBody>
          <a:bodyPr wrap="square" rtlCol="0">
            <a:spAutoFit/>
          </a:bodyPr>
          <a:lstStyle/>
          <a:p>
            <a:pPr algn="ctr"/>
            <a:r>
              <a:rPr lang="en-US" sz="3200" dirty="0" smtClean="0">
                <a:latin typeface="+mn-lt"/>
              </a:rPr>
              <a:t>Life</a:t>
            </a:r>
            <a:endParaRPr lang="en-US" sz="3200" dirty="0">
              <a:latin typeface="+mn-l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verworked.jpg"/>
          <p:cNvPicPr>
            <a:picLocks noChangeAspect="1"/>
          </p:cNvPicPr>
          <p:nvPr/>
        </p:nvPicPr>
        <p:blipFill>
          <a:blip r:embed="rId3" cstate="print"/>
          <a:stretch>
            <a:fillRect/>
          </a:stretch>
        </p:blipFill>
        <p:spPr>
          <a:xfrm>
            <a:off x="0" y="1524000"/>
            <a:ext cx="9144000" cy="5334000"/>
          </a:xfrm>
          <a:prstGeom prst="rect">
            <a:avLst/>
          </a:prstGeom>
        </p:spPr>
      </p:pic>
      <p:sp>
        <p:nvSpPr>
          <p:cNvPr id="4" name="TextBox 3"/>
          <p:cNvSpPr txBox="1"/>
          <p:nvPr/>
        </p:nvSpPr>
        <p:spPr>
          <a:xfrm>
            <a:off x="0" y="796449"/>
            <a:ext cx="9144000" cy="646331"/>
          </a:xfrm>
          <a:prstGeom prst="rect">
            <a:avLst/>
          </a:prstGeom>
          <a:noFill/>
        </p:spPr>
        <p:txBody>
          <a:bodyPr wrap="square" rtlCol="0">
            <a:spAutoFit/>
          </a:bodyPr>
          <a:lstStyle/>
          <a:p>
            <a:pPr algn="ctr"/>
            <a:r>
              <a:rPr lang="en-US" sz="3600" dirty="0" smtClean="0">
                <a:latin typeface="Candara" pitchFamily="34" charset="0"/>
              </a:rPr>
              <a:t>To what shall we compare </a:t>
            </a:r>
            <a:r>
              <a:rPr lang="en-US" sz="3600" b="1" dirty="0" smtClean="0">
                <a:latin typeface="Candara" pitchFamily="34" charset="0"/>
              </a:rPr>
              <a:t>this </a:t>
            </a:r>
            <a:r>
              <a:rPr lang="en-US" sz="3600" dirty="0" smtClean="0">
                <a:latin typeface="Candara" pitchFamily="34" charset="0"/>
              </a:rPr>
              <a:t>generation?</a:t>
            </a:r>
            <a:endParaRPr lang="en-US" sz="3600" dirty="0">
              <a:latin typeface="Candara" pitchFamily="34" charset="0"/>
            </a:endParaRPr>
          </a:p>
        </p:txBody>
      </p:sp>
      <p:sp>
        <p:nvSpPr>
          <p:cNvPr id="7" name="TextBox 6"/>
          <p:cNvSpPr txBox="1"/>
          <p:nvPr/>
        </p:nvSpPr>
        <p:spPr>
          <a:xfrm rot="21290413">
            <a:off x="556090" y="5067379"/>
            <a:ext cx="3263868" cy="584775"/>
          </a:xfrm>
          <a:prstGeom prst="rect">
            <a:avLst/>
          </a:prstGeom>
          <a:noFill/>
        </p:spPr>
        <p:txBody>
          <a:bodyPr wrap="square" rtlCol="0">
            <a:spAutoFit/>
          </a:bodyPr>
          <a:lstStyle/>
          <a:p>
            <a:pPr algn="ctr"/>
            <a:r>
              <a:rPr lang="en-US" sz="3200" dirty="0" smtClean="0">
                <a:latin typeface="+mn-lt"/>
              </a:rPr>
              <a:t>Life</a:t>
            </a:r>
            <a:endParaRPr lang="en-US" sz="3200" dirty="0">
              <a:latin typeface="+mn-lt"/>
            </a:endParaRPr>
          </a:p>
        </p:txBody>
      </p:sp>
      <p:sp>
        <p:nvSpPr>
          <p:cNvPr id="8" name="TextBox 7"/>
          <p:cNvSpPr txBox="1"/>
          <p:nvPr/>
        </p:nvSpPr>
        <p:spPr>
          <a:xfrm>
            <a:off x="472966" y="1576552"/>
            <a:ext cx="8198069" cy="2154436"/>
          </a:xfrm>
          <a:prstGeom prst="rect">
            <a:avLst/>
          </a:prstGeom>
          <a:noFill/>
        </p:spPr>
        <p:txBody>
          <a:bodyPr wrap="square" rtlCol="0">
            <a:spAutoFit/>
          </a:bodyPr>
          <a:lstStyle/>
          <a:p>
            <a:pPr algn="ctr"/>
            <a:r>
              <a:rPr lang="en-US" sz="3200" b="1" dirty="0" smtClean="0">
                <a:latin typeface="Candara" pitchFamily="34" charset="0"/>
              </a:rPr>
              <a:t>Childish</a:t>
            </a:r>
            <a:endParaRPr lang="en-US" sz="3200" dirty="0" smtClean="0">
              <a:latin typeface="Candara" pitchFamily="34" charset="0"/>
            </a:endParaRPr>
          </a:p>
          <a:p>
            <a:pPr algn="ctr">
              <a:spcBef>
                <a:spcPts val="1200"/>
              </a:spcBef>
            </a:pPr>
            <a:r>
              <a:rPr lang="en-US" sz="3200" b="1" dirty="0" smtClean="0">
                <a:latin typeface="Candara" pitchFamily="34" charset="0"/>
              </a:rPr>
              <a:t>Legalistic</a:t>
            </a:r>
            <a:endParaRPr lang="en-US" sz="3200" dirty="0" smtClean="0">
              <a:latin typeface="Candara" pitchFamily="34" charset="0"/>
            </a:endParaRPr>
          </a:p>
          <a:p>
            <a:pPr algn="ctr">
              <a:spcBef>
                <a:spcPts val="1200"/>
              </a:spcBef>
            </a:pPr>
            <a:r>
              <a:rPr lang="en-US" sz="3200" b="1" dirty="0" smtClean="0">
                <a:latin typeface="Candara" pitchFamily="34" charset="0"/>
              </a:rPr>
              <a:t>Hyper-Critical</a:t>
            </a:r>
            <a:endParaRPr lang="en-US" sz="3200" dirty="0" smtClean="0">
              <a:latin typeface="Candara" pitchFamily="34" charset="0"/>
            </a:endParaRPr>
          </a:p>
          <a:p>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17F99"/>
        </a:solidFill>
        <a:ln>
          <a:noFill/>
        </a:ln>
      </a:spPr>
      <a:bodyPr wrap="none"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62427</TotalTime>
  <Words>331</Words>
  <Application>Microsoft Office PowerPoint</Application>
  <PresentationFormat>On-screen Show (4:3)</PresentationFormat>
  <Paragraphs>62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Gedon</dc:creator>
  <cp:lastModifiedBy>Steve Gedon</cp:lastModifiedBy>
  <cp:revision>2426</cp:revision>
  <dcterms:created xsi:type="dcterms:W3CDTF">2012-04-12T17:49:19Z</dcterms:created>
  <dcterms:modified xsi:type="dcterms:W3CDTF">2014-07-22T14:53:06Z</dcterms:modified>
</cp:coreProperties>
</file>