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1166" r:id="rId2"/>
    <p:sldId id="1167" r:id="rId3"/>
    <p:sldId id="1243" r:id="rId4"/>
    <p:sldId id="1244" r:id="rId5"/>
    <p:sldId id="1245" r:id="rId6"/>
    <p:sldId id="1246" r:id="rId7"/>
    <p:sldId id="1247" r:id="rId8"/>
    <p:sldId id="1248" r:id="rId9"/>
    <p:sldId id="1249" r:id="rId1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C800"/>
    <a:srgbClr val="FFFFCC"/>
    <a:srgbClr val="7E3F00"/>
    <a:srgbClr val="993300"/>
    <a:srgbClr val="404040"/>
    <a:srgbClr val="663300"/>
    <a:srgbClr val="FFFFFF"/>
    <a:srgbClr val="FFFFE7"/>
    <a:srgbClr val="217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21" autoAdjust="0"/>
    <p:restoredTop sz="94709" autoAdjust="0"/>
  </p:normalViewPr>
  <p:slideViewPr>
    <p:cSldViewPr snapToGrid="0">
      <p:cViewPr>
        <p:scale>
          <a:sx n="60" d="100"/>
          <a:sy n="60" d="100"/>
        </p:scale>
        <p:origin x="-696"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3936" tIns="46968" rIns="93936" bIns="46968" rtlCol="0"/>
          <a:lstStyle>
            <a:lvl1pPr algn="r">
              <a:defRPr sz="1200">
                <a:latin typeface="Arial" charset="0"/>
              </a:defRPr>
            </a:lvl1pPr>
          </a:lstStyle>
          <a:p>
            <a:pPr>
              <a:defRPr/>
            </a:pPr>
            <a:fld id="{51813508-572E-4C32-9C8D-0BFC1B25D88E}" type="datetimeFigureOut">
              <a:rPr lang="en-US"/>
              <a:pPr>
                <a:defRPr/>
              </a:pPr>
              <a:t>7/21/2014</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3936" tIns="46968" rIns="93936" bIns="46968"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3936" tIns="46968" rIns="93936" bIns="46968" rtlCol="0" anchor="b"/>
          <a:lstStyle>
            <a:lvl1pPr algn="r">
              <a:defRPr sz="1200">
                <a:latin typeface="Arial" charset="0"/>
              </a:defRPr>
            </a:lvl1pPr>
          </a:lstStyle>
          <a:p>
            <a:pPr>
              <a:defRPr/>
            </a:pPr>
            <a:fld id="{064F82A5-05CE-4E14-AB4C-214586C7B31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3936" tIns="46968" rIns="93936" bIns="4696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08438" y="0"/>
            <a:ext cx="3067050" cy="468313"/>
          </a:xfrm>
          <a:prstGeom prst="rect">
            <a:avLst/>
          </a:prstGeom>
        </p:spPr>
        <p:txBody>
          <a:bodyPr vert="horz" lIns="93936" tIns="46968" rIns="93936" bIns="46968" rtlCol="0"/>
          <a:lstStyle>
            <a:lvl1pPr algn="r" fontAlgn="auto">
              <a:spcBef>
                <a:spcPts val="0"/>
              </a:spcBef>
              <a:spcAft>
                <a:spcPts val="0"/>
              </a:spcAft>
              <a:defRPr sz="1200">
                <a:latin typeface="+mn-lt"/>
              </a:defRPr>
            </a:lvl1pPr>
          </a:lstStyle>
          <a:p>
            <a:pPr>
              <a:defRPr/>
            </a:pPr>
            <a:fld id="{3DCD8490-711E-4617-B860-F9F54FE960CE}" type="datetimeFigureOut">
              <a:rPr lang="en-US"/>
              <a:pPr>
                <a:defRPr/>
              </a:pPr>
              <a:t>7/21/2014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a:p>
        </p:txBody>
      </p:sp>
      <p:sp>
        <p:nvSpPr>
          <p:cNvPr id="5" name="Notes Placeholder 4"/>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93175"/>
            <a:ext cx="3067050" cy="468313"/>
          </a:xfrm>
          <a:prstGeom prst="rect">
            <a:avLst/>
          </a:prstGeom>
        </p:spPr>
        <p:txBody>
          <a:bodyPr vert="horz" lIns="93936" tIns="46968" rIns="93936" bIns="4696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08438" y="8893175"/>
            <a:ext cx="3067050" cy="468313"/>
          </a:xfrm>
          <a:prstGeom prst="rect">
            <a:avLst/>
          </a:prstGeom>
        </p:spPr>
        <p:txBody>
          <a:bodyPr vert="horz" lIns="93936" tIns="46968" rIns="93936" bIns="46968" rtlCol="0" anchor="b"/>
          <a:lstStyle>
            <a:lvl1pPr algn="r" fontAlgn="auto">
              <a:spcBef>
                <a:spcPts val="0"/>
              </a:spcBef>
              <a:spcAft>
                <a:spcPts val="0"/>
              </a:spcAft>
              <a:defRPr sz="1200">
                <a:latin typeface="+mn-lt"/>
              </a:defRPr>
            </a:lvl1pPr>
          </a:lstStyle>
          <a:p>
            <a:pPr>
              <a:defRPr/>
            </a:pPr>
            <a:fld id="{B7894AED-67C8-4E9E-88EB-068144F2821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A1DA0-7440-4935-969B-0BC0EB2B413A}"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32DB65-4CFD-45F7-8A49-DDC8E5B67747}" type="datetimeFigureOut">
              <a:rPr lang="en-US"/>
              <a:pPr>
                <a:defRPr/>
              </a:pPr>
              <a:t>7/21/2014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0C912D-D0A3-433C-9953-1F5194131E8C}"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936F15-C727-423E-AAB1-E57CDD5724D2}" type="datetimeFigureOut">
              <a:rPr lang="en-US"/>
              <a:pPr>
                <a:defRPr/>
              </a:pPr>
              <a:t>7/21/2014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FFF858-90EE-4962-BC99-119E65F1F33A}"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96FFD9-241D-4E35-B891-691F23A1D1DC}" type="datetimeFigureOut">
              <a:rPr lang="en-US"/>
              <a:pPr>
                <a:defRPr/>
              </a:pPr>
              <a:t>7/21/2014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FB1D72-86D5-4FC7-9CEB-0E5A2A92B8A3}"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82394D-C6CB-452D-B42C-32E56946E2D3}" type="datetimeFigureOut">
              <a:rPr lang="en-US"/>
              <a:pPr>
                <a:defRPr/>
              </a:pPr>
              <a:t>7/21/2014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8132DE-DF95-4C76-A60E-8A9462E35734}"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DCD20F-B4F4-4274-8D37-43BAA7986BCC}" type="datetimeFigureOut">
              <a:rPr lang="en-US"/>
              <a:pPr>
                <a:defRPr/>
              </a:pPr>
              <a:t>7/21/2014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0AF393-18B9-467A-B745-C9C8E1BD1DAF}"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566847-B0E0-4F7D-8CC0-A338E7D6AE8C}" type="datetimeFigureOut">
              <a:rPr lang="en-US"/>
              <a:pPr>
                <a:defRPr/>
              </a:pPr>
              <a:t>7/21/2014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439487-D60F-4A53-BBE3-880FA74EC6A9}"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27A9A2B-3279-40A6-B2F8-DFA12002CF7A}" type="datetimeFigureOut">
              <a:rPr lang="en-US"/>
              <a:pPr>
                <a:defRPr/>
              </a:pPr>
              <a:t>7/21/2014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07CE2D5-48EE-41F9-B578-71546FA6A676}"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ABA9B6-3C68-4045-B0C8-EB80BBD0A09E}" type="datetimeFigureOut">
              <a:rPr lang="en-US"/>
              <a:pPr>
                <a:defRPr/>
              </a:pPr>
              <a:t>7/21/2014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2F4617-5266-407D-8B12-F448B7507FE1}"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04E7CF-4D13-4310-85F2-11AA5A5399D9}" type="datetimeFigureOut">
              <a:rPr lang="en-US"/>
              <a:pPr>
                <a:defRPr/>
              </a:pPr>
              <a:t>7/21/2014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ECD8874-19FA-42F7-8E2E-1C6C0994E4B7}"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8AC6EE-1B70-4B3B-A546-EDA8719D9F69}" type="datetimeFigureOut">
              <a:rPr lang="en-US"/>
              <a:pPr>
                <a:defRPr/>
              </a:pPr>
              <a:t>7/21/2014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F7C96-9038-4DF0-B59B-BDE0D0CC9E11}"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FCDD51B-475D-48E7-9443-E4A9FA53A3B5}" type="datetimeFigureOut">
              <a:rPr lang="en-US"/>
              <a:pPr>
                <a:defRPr/>
              </a:pPr>
              <a:t>7/21/2014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3A8BFD-47A8-4B61-A9AD-53A1984025C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559CAFD-AF41-436F-8FFA-102632139A3C}" type="datetimeFigureOut">
              <a:rPr lang="en-US"/>
              <a:pPr>
                <a:defRPr/>
              </a:pPr>
              <a:t>7/21/2014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1CF1713-0D72-456C-84F4-4890A191A5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fcclw.org/wordpress/wp-content/uploads/2014/01/gospel.jpg"/>
          <p:cNvPicPr>
            <a:picLocks noChangeAspect="1" noChangeArrowheads="1"/>
          </p:cNvPicPr>
          <p:nvPr/>
        </p:nvPicPr>
        <p:blipFill>
          <a:blip r:embed="rId3" cstate="print"/>
          <a:srcRect/>
          <a:stretch>
            <a:fillRect/>
          </a:stretch>
        </p:blipFill>
        <p:spPr bwMode="auto">
          <a:xfrm>
            <a:off x="0" y="1"/>
            <a:ext cx="9144000" cy="6858000"/>
          </a:xfrm>
          <a:prstGeom prst="rect">
            <a:avLst/>
          </a:prstGeom>
          <a:noFill/>
        </p:spPr>
      </p:pic>
      <p:sp>
        <p:nvSpPr>
          <p:cNvPr id="3" name="TextBox 2"/>
          <p:cNvSpPr txBox="1"/>
          <p:nvPr/>
        </p:nvSpPr>
        <p:spPr>
          <a:xfrm>
            <a:off x="1024759" y="3783721"/>
            <a:ext cx="7094483" cy="584775"/>
          </a:xfrm>
          <a:prstGeom prst="rect">
            <a:avLst/>
          </a:prstGeom>
          <a:noFill/>
        </p:spPr>
        <p:txBody>
          <a:bodyPr wrap="square" rtlCol="0">
            <a:spAutoFit/>
          </a:bodyPr>
          <a:lstStyle/>
          <a:p>
            <a:pPr algn="ctr"/>
            <a:r>
              <a:rPr lang="en-US" sz="3200" i="1" dirty="0" smtClean="0">
                <a:solidFill>
                  <a:schemeClr val="bg1"/>
                </a:solidFill>
                <a:latin typeface="Candara" pitchFamily="34" charset="0"/>
              </a:rPr>
              <a:t>What difference does it make?</a:t>
            </a:r>
            <a:endParaRPr lang="en-US" sz="3200" i="1" dirty="0">
              <a:solidFill>
                <a:schemeClr val="bg1"/>
              </a:solidFill>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2062103"/>
          </a:xfrm>
          <a:prstGeom prst="rect">
            <a:avLst/>
          </a:prstGeom>
          <a:noFill/>
          <a:ln>
            <a:noFill/>
          </a:ln>
        </p:spPr>
        <p:txBody>
          <a:bodyPr wrap="square" rtlCol="0">
            <a:spAutoFit/>
          </a:bodyPr>
          <a:lstStyle/>
          <a:p>
            <a:pPr algn="ctr"/>
            <a:r>
              <a:rPr lang="en-US" sz="3200" dirty="0" smtClean="0">
                <a:latin typeface="Candara" pitchFamily="34" charset="0"/>
              </a:rPr>
              <a:t>This is God’s Word for my life in this Place and at this Time. Today I am a new creation in Christ, I am God’s very own, and I </a:t>
            </a:r>
            <a:r>
              <a:rPr lang="en-US" sz="3200" u="sng" dirty="0" smtClean="0">
                <a:latin typeface="Candara" pitchFamily="34" charset="0"/>
              </a:rPr>
              <a:t>KNOW</a:t>
            </a:r>
            <a:r>
              <a:rPr lang="en-US" sz="3200" dirty="0" smtClean="0">
                <a:latin typeface="Candara" pitchFamily="34" charset="0"/>
              </a:rPr>
              <a:t> He has a purpose for my life.</a:t>
            </a:r>
            <a:endParaRPr lang="en-US" sz="3200" dirty="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3539430"/>
          </a:xfrm>
          <a:prstGeom prst="rect">
            <a:avLst/>
          </a:prstGeom>
          <a:noFill/>
          <a:ln>
            <a:noFill/>
          </a:ln>
        </p:spPr>
        <p:txBody>
          <a:bodyPr wrap="square" rtlCol="0">
            <a:spAutoFit/>
          </a:bodyPr>
          <a:lstStyle/>
          <a:p>
            <a:r>
              <a:rPr lang="en-US" sz="3200" dirty="0" smtClean="0">
                <a:latin typeface="Candara" pitchFamily="34" charset="0"/>
              </a:rPr>
              <a:t>Just as a body, though one, has many parts, but all its many parts form one body, so it is with Christ. For we were all baptized by</a:t>
            </a:r>
            <a:r>
              <a:rPr lang="en-US" sz="3200" baseline="30000" dirty="0" smtClean="0">
                <a:latin typeface="Candara" pitchFamily="34" charset="0"/>
              </a:rPr>
              <a:t> </a:t>
            </a:r>
            <a:r>
              <a:rPr lang="en-US" sz="3200" dirty="0" smtClean="0">
                <a:latin typeface="Candara" pitchFamily="34" charset="0"/>
              </a:rPr>
              <a:t>one Spirit so as to form one body—whether Jews or Gentiles, slave or free—and we were all given the one Spirit to drink. Even so the body is not made up of one part but of many.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4031873"/>
          </a:xfrm>
          <a:prstGeom prst="rect">
            <a:avLst/>
          </a:prstGeom>
          <a:noFill/>
          <a:ln>
            <a:noFill/>
          </a:ln>
        </p:spPr>
        <p:txBody>
          <a:bodyPr wrap="square" rtlCol="0">
            <a:spAutoFit/>
          </a:bodyPr>
          <a:lstStyle/>
          <a:p>
            <a:r>
              <a:rPr lang="en-US" sz="3200" dirty="0" smtClean="0">
                <a:latin typeface="Candara" pitchFamily="34" charset="0"/>
              </a:rPr>
              <a:t>Now if the foot should say, “Because I am not a hand, I do not belong to the body,” it would not for that reason stop being part of the body. And if the ear should say, “Because I am not an eye, I do not belong to the body,” it would not for that reason stop being part of the body. If the whole body were an eye, where would the sense of hearing be?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4031873"/>
          </a:xfrm>
          <a:prstGeom prst="rect">
            <a:avLst/>
          </a:prstGeom>
          <a:noFill/>
          <a:ln>
            <a:noFill/>
          </a:ln>
        </p:spPr>
        <p:txBody>
          <a:bodyPr wrap="square" rtlCol="0">
            <a:spAutoFit/>
          </a:bodyPr>
          <a:lstStyle/>
          <a:p>
            <a:r>
              <a:rPr lang="en-US" sz="3200" dirty="0" smtClean="0">
                <a:latin typeface="Candara" pitchFamily="34" charset="0"/>
              </a:rPr>
              <a:t>If the whole body were an ear, where would the sense of smell be? But in fact God has placed the parts in the body, every one of them, just as he wanted them to be. If they were all one part, where would the body be?</a:t>
            </a:r>
            <a:r>
              <a:rPr lang="en-US" sz="3200" b="1" baseline="30000" dirty="0" smtClean="0">
                <a:latin typeface="Candara" pitchFamily="34" charset="0"/>
              </a:rPr>
              <a:t> </a:t>
            </a:r>
            <a:r>
              <a:rPr lang="en-US" sz="3200" dirty="0" smtClean="0">
                <a:latin typeface="Candara" pitchFamily="34" charset="0"/>
              </a:rPr>
              <a:t>As it is, there are many parts, but one body.</a:t>
            </a:r>
          </a:p>
          <a:p>
            <a:r>
              <a:rPr lang="en-US" sz="3200" dirty="0" smtClean="0">
                <a:latin typeface="Candara" pitchFamily="34" charset="0"/>
              </a:rPr>
              <a:t>Now you are the body of Christ, and each one of you is a part of it.</a:t>
            </a:r>
            <a:r>
              <a:rPr lang="en-US" sz="3200" i="1" dirty="0" smtClean="0">
                <a:latin typeface="Candara" pitchFamily="34" charset="0"/>
              </a:rPr>
              <a:t>”</a:t>
            </a:r>
            <a:r>
              <a:rPr lang="en-US" sz="3200" b="1" i="1" dirty="0" smtClean="0">
                <a:latin typeface="Candara" pitchFamily="34" charset="0"/>
              </a:rPr>
              <a:t> </a:t>
            </a:r>
            <a:r>
              <a:rPr lang="en-US" sz="2400" i="1" dirty="0" smtClean="0">
                <a:latin typeface="Candara" pitchFamily="34" charset="0"/>
              </a:rPr>
              <a:t>1 Corinthians 12:12-20,27</a:t>
            </a:r>
            <a:endParaRPr lang="en-US" sz="3200" dirty="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2923877"/>
          </a:xfrm>
          <a:prstGeom prst="rect">
            <a:avLst/>
          </a:prstGeom>
          <a:noFill/>
          <a:ln>
            <a:noFill/>
          </a:ln>
        </p:spPr>
        <p:txBody>
          <a:bodyPr wrap="square" rtlCol="0">
            <a:spAutoFit/>
          </a:bodyPr>
          <a:lstStyle/>
          <a:p>
            <a:r>
              <a:rPr lang="en-US" sz="4000" i="1" dirty="0" smtClean="0">
                <a:latin typeface="Candara" pitchFamily="34" charset="0"/>
              </a:rPr>
              <a:t>What does it mean to be gifted?</a:t>
            </a:r>
          </a:p>
          <a:p>
            <a:pPr marL="914400">
              <a:lnSpc>
                <a:spcPct val="150000"/>
              </a:lnSpc>
            </a:pPr>
            <a:r>
              <a:rPr lang="en-US" sz="3200" b="1" i="1" u="sng" dirty="0" smtClean="0">
                <a:latin typeface="Candara" pitchFamily="34" charset="0"/>
              </a:rPr>
              <a:t>Competitive</a:t>
            </a:r>
            <a:r>
              <a:rPr lang="en-US" sz="3200" b="1" i="1" dirty="0" smtClean="0">
                <a:latin typeface="Candara" pitchFamily="34" charset="0"/>
              </a:rPr>
              <a:t>: </a:t>
            </a:r>
            <a:r>
              <a:rPr lang="en-US" sz="3200" i="1" dirty="0" smtClean="0">
                <a:latin typeface="Candara" pitchFamily="34" charset="0"/>
              </a:rPr>
              <a:t>Rising above the crowd</a:t>
            </a:r>
            <a:endParaRPr lang="en-US" sz="3200" dirty="0" smtClean="0">
              <a:latin typeface="Candara" pitchFamily="34" charset="0"/>
            </a:endParaRPr>
          </a:p>
          <a:p>
            <a:pPr marL="914400">
              <a:lnSpc>
                <a:spcPct val="150000"/>
              </a:lnSpc>
            </a:pPr>
            <a:r>
              <a:rPr lang="en-US" sz="3200" b="1" i="1" u="sng" dirty="0" smtClean="0">
                <a:latin typeface="Candara" pitchFamily="34" charset="0"/>
              </a:rPr>
              <a:t>Individualistic</a:t>
            </a:r>
            <a:r>
              <a:rPr lang="en-US" sz="3200" b="1" i="1" dirty="0" smtClean="0">
                <a:latin typeface="Candara" pitchFamily="34" charset="0"/>
              </a:rPr>
              <a:t>: </a:t>
            </a:r>
            <a:r>
              <a:rPr lang="en-US" sz="3200" i="1" dirty="0" smtClean="0">
                <a:latin typeface="Candara" pitchFamily="34" charset="0"/>
              </a:rPr>
              <a:t>look at me</a:t>
            </a:r>
            <a:endParaRPr lang="en-US" sz="3200" dirty="0" smtClean="0">
              <a:latin typeface="Candara" pitchFamily="34" charset="0"/>
            </a:endParaRPr>
          </a:p>
          <a:p>
            <a:pPr marL="914400">
              <a:lnSpc>
                <a:spcPct val="150000"/>
              </a:lnSpc>
            </a:pPr>
            <a:r>
              <a:rPr lang="en-US" sz="3200" b="1" i="1" u="sng" dirty="0" smtClean="0">
                <a:latin typeface="Candara" pitchFamily="34" charset="0"/>
              </a:rPr>
              <a:t>Celebrity</a:t>
            </a:r>
            <a:r>
              <a:rPr lang="en-US" sz="3200" b="1" i="1" dirty="0" smtClean="0">
                <a:latin typeface="Candara" pitchFamily="34" charset="0"/>
              </a:rPr>
              <a:t>: </a:t>
            </a:r>
            <a:r>
              <a:rPr lang="en-US" sz="3200" i="1" dirty="0" smtClean="0">
                <a:latin typeface="Candara" pitchFamily="34" charset="0"/>
              </a:rPr>
              <a:t>separate and distinct</a:t>
            </a:r>
            <a:endParaRPr lang="en-US" sz="3200" dirty="0" smtClean="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2985433"/>
          </a:xfrm>
          <a:prstGeom prst="rect">
            <a:avLst/>
          </a:prstGeom>
          <a:noFill/>
          <a:ln>
            <a:noFill/>
          </a:ln>
        </p:spPr>
        <p:txBody>
          <a:bodyPr wrap="square" rtlCol="0">
            <a:spAutoFit/>
          </a:bodyPr>
          <a:lstStyle/>
          <a:p>
            <a:r>
              <a:rPr lang="en-US" sz="4000" i="1" dirty="0" smtClean="0">
                <a:latin typeface="Candara" pitchFamily="34" charset="0"/>
              </a:rPr>
              <a:t>What does it mean to be the Church?</a:t>
            </a:r>
          </a:p>
          <a:p>
            <a:endParaRPr lang="en-US" sz="3200" b="1" i="1" dirty="0" smtClean="0">
              <a:latin typeface="Candara" pitchFamily="34" charset="0"/>
            </a:endParaRPr>
          </a:p>
          <a:p>
            <a:r>
              <a:rPr lang="en-US" sz="3200" b="1" i="1" dirty="0" smtClean="0">
                <a:latin typeface="Candara" pitchFamily="34" charset="0"/>
              </a:rPr>
              <a:t>Everyone is </a:t>
            </a:r>
            <a:r>
              <a:rPr lang="en-US" sz="3200" b="1" i="1" u="sng" dirty="0" smtClean="0">
                <a:latin typeface="Candara" pitchFamily="34" charset="0"/>
              </a:rPr>
              <a:t>GIFTED</a:t>
            </a:r>
            <a:endParaRPr lang="en-US" sz="3200" b="1" i="1" dirty="0" smtClean="0">
              <a:latin typeface="Candara" pitchFamily="34" charset="0"/>
            </a:endParaRPr>
          </a:p>
          <a:p>
            <a:pPr marL="457200"/>
            <a:endParaRPr lang="en-US" sz="2800" dirty="0" smtClean="0">
              <a:latin typeface="Candara" pitchFamily="34" charset="0"/>
            </a:endParaRPr>
          </a:p>
          <a:p>
            <a:pPr algn="ctr"/>
            <a:r>
              <a:rPr lang="en-US" sz="2800" dirty="0" smtClean="0">
                <a:latin typeface="Candara" pitchFamily="34" charset="0"/>
              </a:rPr>
              <a:t>We must believe that we are gifted for something and that this thing must be attained.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3600986"/>
          </a:xfrm>
          <a:prstGeom prst="rect">
            <a:avLst/>
          </a:prstGeom>
          <a:noFill/>
          <a:ln>
            <a:noFill/>
          </a:ln>
        </p:spPr>
        <p:txBody>
          <a:bodyPr wrap="square" rtlCol="0">
            <a:spAutoFit/>
          </a:bodyPr>
          <a:lstStyle/>
          <a:p>
            <a:r>
              <a:rPr lang="en-US" sz="4000" i="1" dirty="0" smtClean="0">
                <a:latin typeface="Candara" pitchFamily="34" charset="0"/>
              </a:rPr>
              <a:t>What does it mean to be the Church?</a:t>
            </a:r>
          </a:p>
          <a:p>
            <a:endParaRPr lang="en-US" sz="3200" b="1" i="1" dirty="0" smtClean="0">
              <a:latin typeface="Candara" pitchFamily="34" charset="0"/>
            </a:endParaRPr>
          </a:p>
          <a:p>
            <a:r>
              <a:rPr lang="en-US" sz="3200" b="1" i="1" dirty="0" smtClean="0">
                <a:latin typeface="Candara" pitchFamily="34" charset="0"/>
              </a:rPr>
              <a:t>For the common </a:t>
            </a:r>
            <a:r>
              <a:rPr lang="en-US" sz="3200" b="1" i="1" u="sng" dirty="0" smtClean="0">
                <a:latin typeface="Candara" pitchFamily="34" charset="0"/>
              </a:rPr>
              <a:t>GOOD</a:t>
            </a:r>
            <a:endParaRPr lang="en-US" sz="3200" b="1" i="1" dirty="0" smtClean="0">
              <a:latin typeface="Candara" pitchFamily="34" charset="0"/>
            </a:endParaRPr>
          </a:p>
          <a:p>
            <a:pPr lvl="0"/>
            <a:r>
              <a:rPr lang="en-US" sz="3200" dirty="0" smtClean="0">
                <a:latin typeface="Candara" pitchFamily="34" charset="0"/>
              </a:rPr>
              <a:t>Indispensible: </a:t>
            </a:r>
            <a:r>
              <a:rPr lang="en-US" sz="2800" dirty="0" smtClean="0">
                <a:latin typeface="Candara" pitchFamily="34" charset="0"/>
              </a:rPr>
              <a:t>something to offer</a:t>
            </a:r>
            <a:endParaRPr lang="en-US" sz="3200" dirty="0" smtClean="0">
              <a:latin typeface="Candara" pitchFamily="34" charset="0"/>
            </a:endParaRPr>
          </a:p>
          <a:p>
            <a:pPr lvl="0"/>
            <a:r>
              <a:rPr lang="en-US" sz="3200" dirty="0" smtClean="0">
                <a:latin typeface="Candara" pitchFamily="34" charset="0"/>
              </a:rPr>
              <a:t>Beneficial: </a:t>
            </a:r>
            <a:r>
              <a:rPr lang="en-US" sz="2800" dirty="0" smtClean="0">
                <a:latin typeface="Candara" pitchFamily="34" charset="0"/>
              </a:rPr>
              <a:t>supportive and sacrificial</a:t>
            </a:r>
            <a:endParaRPr lang="en-US" sz="3200" dirty="0" smtClean="0">
              <a:latin typeface="Candara" pitchFamily="34" charset="0"/>
            </a:endParaRPr>
          </a:p>
          <a:p>
            <a:pPr lvl="0"/>
            <a:r>
              <a:rPr lang="en-US" sz="3200" dirty="0" smtClean="0">
                <a:latin typeface="Candara" pitchFamily="34" charset="0"/>
              </a:rPr>
              <a:t>Synergistic: </a:t>
            </a:r>
            <a:r>
              <a:rPr lang="en-US" sz="2800" dirty="0" smtClean="0">
                <a:latin typeface="Candara" pitchFamily="34" charset="0"/>
              </a:rPr>
              <a:t>combined effect greater than the sum of separate effects</a:t>
            </a:r>
            <a:endParaRPr lang="en-US" sz="3200" dirty="0" smtClean="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background.jpg"/>
          <p:cNvPicPr>
            <a:picLocks noChangeAspect="1"/>
          </p:cNvPicPr>
          <p:nvPr/>
        </p:nvPicPr>
        <p:blipFill>
          <a:blip r:embed="rId3" cstate="print"/>
          <a:stretch>
            <a:fillRect/>
          </a:stretch>
        </p:blipFill>
        <p:spPr>
          <a:xfrm>
            <a:off x="3040" y="0"/>
            <a:ext cx="9137920" cy="6858000"/>
          </a:xfrm>
          <a:prstGeom prst="rect">
            <a:avLst/>
          </a:prstGeom>
        </p:spPr>
      </p:pic>
      <p:sp>
        <p:nvSpPr>
          <p:cNvPr id="6" name="TextBox 5"/>
          <p:cNvSpPr txBox="1"/>
          <p:nvPr/>
        </p:nvSpPr>
        <p:spPr>
          <a:xfrm>
            <a:off x="441435" y="504082"/>
            <a:ext cx="8015522" cy="3139321"/>
          </a:xfrm>
          <a:prstGeom prst="rect">
            <a:avLst/>
          </a:prstGeom>
          <a:noFill/>
          <a:ln>
            <a:noFill/>
          </a:ln>
        </p:spPr>
        <p:txBody>
          <a:bodyPr wrap="square" rtlCol="0">
            <a:spAutoFit/>
          </a:bodyPr>
          <a:lstStyle/>
          <a:p>
            <a:r>
              <a:rPr lang="en-US" sz="4000" i="1" dirty="0" smtClean="0">
                <a:latin typeface="Candara" pitchFamily="34" charset="0"/>
              </a:rPr>
              <a:t>What does it mean to be the Church?</a:t>
            </a:r>
          </a:p>
          <a:p>
            <a:endParaRPr lang="en-US" sz="3200" b="1" i="1" dirty="0" smtClean="0">
              <a:latin typeface="Candara" pitchFamily="34" charset="0"/>
            </a:endParaRPr>
          </a:p>
          <a:p>
            <a:r>
              <a:rPr lang="en-US" sz="3200" b="1" dirty="0" smtClean="0">
                <a:latin typeface="Candara" pitchFamily="34" charset="0"/>
              </a:rPr>
              <a:t>To express the </a:t>
            </a:r>
            <a:r>
              <a:rPr lang="en-US" sz="3200" b="1" u="sng" dirty="0" smtClean="0">
                <a:latin typeface="Candara" pitchFamily="34" charset="0"/>
              </a:rPr>
              <a:t>Kingdom of God</a:t>
            </a:r>
            <a:endParaRPr lang="en-US" sz="3200" dirty="0" smtClean="0">
              <a:latin typeface="Candara" pitchFamily="34" charset="0"/>
            </a:endParaRPr>
          </a:p>
          <a:p>
            <a:pPr marL="457200">
              <a:spcBef>
                <a:spcPts val="1200"/>
              </a:spcBef>
            </a:pPr>
            <a:r>
              <a:rPr lang="en-US" sz="2800" dirty="0" smtClean="0">
                <a:latin typeface="Candara" pitchFamily="34" charset="0"/>
              </a:rPr>
              <a:t>It is our joy to inspire the lives of others, to carry their burdens, and to fill empty hearts with a generous portion of love. </a:t>
            </a:r>
            <a:endParaRPr lang="en-US" sz="2800" dirty="0">
              <a:latin typeface="Candara"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17F99"/>
        </a:solidFill>
        <a:ln>
          <a:noFill/>
        </a:ln>
      </a:spPr>
      <a:bodyPr wrap="none"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64199</TotalTime>
  <Words>436</Words>
  <Application>Microsoft Office PowerPoint</Application>
  <PresentationFormat>On-screen Show (4:3)</PresentationFormat>
  <Paragraphs>34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Gedon</dc:creator>
  <cp:lastModifiedBy>Steve Gedon</cp:lastModifiedBy>
  <cp:revision>2432</cp:revision>
  <dcterms:created xsi:type="dcterms:W3CDTF">2012-04-12T17:49:19Z</dcterms:created>
  <dcterms:modified xsi:type="dcterms:W3CDTF">2014-07-21T16:52:18Z</dcterms:modified>
</cp:coreProperties>
</file>