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1" r:id="rId3"/>
    <p:sldId id="278" r:id="rId4"/>
    <p:sldId id="279" r:id="rId5"/>
    <p:sldId id="268" r:id="rId6"/>
    <p:sldId id="259" r:id="rId7"/>
    <p:sldId id="277" r:id="rId8"/>
    <p:sldId id="276" r:id="rId9"/>
    <p:sldId id="280" r:id="rId10"/>
    <p:sldId id="281" r:id="rId11"/>
    <p:sldId id="28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02"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196A0-4169-4151-8D51-5138A08EB714}" type="datetimeFigureOut">
              <a:rPr lang="en-US" smtClean="0"/>
              <a:pPr/>
              <a:t>1/12/2013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BD843-111A-4E8E-9FA0-D45B229ACB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7BD843-111A-4E8E-9FA0-D45B229ACB4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7BD843-111A-4E8E-9FA0-D45B229ACB4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7BD843-111A-4E8E-9FA0-D45B229ACB48}"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7BD843-111A-4E8E-9FA0-D45B229ACB4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7BD843-111A-4E8E-9FA0-D45B229ACB4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7BD843-111A-4E8E-9FA0-D45B229ACB4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7BD843-111A-4E8E-9FA0-D45B229ACB4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7BD843-111A-4E8E-9FA0-D45B229ACB4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7BD843-111A-4E8E-9FA0-D45B229ACB4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7BD843-111A-4E8E-9FA0-D45B229ACB4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7BD843-111A-4E8E-9FA0-D45B229ACB4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5D2420-2FFE-4FE1-A724-128DCD41820D}" type="datetimeFigureOut">
              <a:rPr lang="en-US" smtClean="0"/>
              <a:pPr/>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ABECB-B19A-42CB-A41A-ED530FB165E7}"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D2420-2FFE-4FE1-A724-128DCD41820D}" type="datetimeFigureOut">
              <a:rPr lang="en-US" smtClean="0"/>
              <a:pPr/>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ABECB-B19A-42CB-A41A-ED530FB165E7}"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D2420-2FFE-4FE1-A724-128DCD41820D}" type="datetimeFigureOut">
              <a:rPr lang="en-US" smtClean="0"/>
              <a:pPr/>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ABECB-B19A-42CB-A41A-ED530FB165E7}"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D2420-2FFE-4FE1-A724-128DCD41820D}" type="datetimeFigureOut">
              <a:rPr lang="en-US" smtClean="0"/>
              <a:pPr/>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ABECB-B19A-42CB-A41A-ED530FB165E7}"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5D2420-2FFE-4FE1-A724-128DCD41820D}" type="datetimeFigureOut">
              <a:rPr lang="en-US" smtClean="0"/>
              <a:pPr/>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ABECB-B19A-42CB-A41A-ED530FB165E7}"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5D2420-2FFE-4FE1-A724-128DCD41820D}" type="datetimeFigureOut">
              <a:rPr lang="en-US" smtClean="0"/>
              <a:pPr/>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ABECB-B19A-42CB-A41A-ED530FB165E7}"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5D2420-2FFE-4FE1-A724-128DCD41820D}" type="datetimeFigureOut">
              <a:rPr lang="en-US" smtClean="0"/>
              <a:pPr/>
              <a:t>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BABECB-B19A-42CB-A41A-ED530FB165E7}"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5D2420-2FFE-4FE1-A724-128DCD41820D}" type="datetimeFigureOut">
              <a:rPr lang="en-US" smtClean="0"/>
              <a:pPr/>
              <a:t>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BABECB-B19A-42CB-A41A-ED530FB165E7}"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D2420-2FFE-4FE1-A724-128DCD41820D}" type="datetimeFigureOut">
              <a:rPr lang="en-US" smtClean="0"/>
              <a:pPr/>
              <a:t>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BABECB-B19A-42CB-A41A-ED530FB165E7}"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D2420-2FFE-4FE1-A724-128DCD41820D}" type="datetimeFigureOut">
              <a:rPr lang="en-US" smtClean="0"/>
              <a:pPr/>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ABECB-B19A-42CB-A41A-ED530FB165E7}"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D2420-2FFE-4FE1-A724-128DCD41820D}" type="datetimeFigureOut">
              <a:rPr lang="en-US" smtClean="0"/>
              <a:pPr/>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ABECB-B19A-42CB-A41A-ED530FB165E7}"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D2420-2FFE-4FE1-A724-128DCD41820D}" type="datetimeFigureOut">
              <a:rPr lang="en-US" smtClean="0"/>
              <a:pPr/>
              <a:t>1/12/2013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BECB-B19A-42CB-A41A-ED530FB165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7"/>
          <p:cNvGrpSpPr/>
          <p:nvPr/>
        </p:nvGrpSpPr>
        <p:grpSpPr>
          <a:xfrm>
            <a:off x="0" y="0"/>
            <a:ext cx="9144000" cy="6858000"/>
            <a:chOff x="0" y="0"/>
            <a:chExt cx="9144000" cy="6858000"/>
          </a:xfrm>
        </p:grpSpPr>
        <p:sp>
          <p:nvSpPr>
            <p:cNvPr id="15" name="Rectangle 14"/>
            <p:cNvSpPr/>
            <p:nvPr/>
          </p:nvSpPr>
          <p:spPr>
            <a:xfrm>
              <a:off x="0" y="0"/>
              <a:ext cx="9144000" cy="6858000"/>
            </a:xfrm>
            <a:prstGeom prst="rect">
              <a:avLst/>
            </a:prstGeom>
            <a:solidFill>
              <a:srgbClr val="21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hristmas_background.jpg"/>
            <p:cNvPicPr>
              <a:picLocks noChangeAspect="1"/>
            </p:cNvPicPr>
            <p:nvPr/>
          </p:nvPicPr>
          <p:blipFill>
            <a:blip r:embed="rId3" cstate="print"/>
            <a:stretch>
              <a:fillRect/>
            </a:stretch>
          </p:blipFill>
          <p:spPr>
            <a:xfrm>
              <a:off x="0" y="2362200"/>
              <a:ext cx="7996436" cy="4495800"/>
            </a:xfrm>
            <a:prstGeom prst="rect">
              <a:avLst/>
            </a:prstGeom>
          </p:spPr>
        </p:pic>
      </p:grpSp>
      <p:grpSp>
        <p:nvGrpSpPr>
          <p:cNvPr id="17" name="Group 16"/>
          <p:cNvGrpSpPr/>
          <p:nvPr/>
        </p:nvGrpSpPr>
        <p:grpSpPr>
          <a:xfrm>
            <a:off x="0" y="3124200"/>
            <a:ext cx="2981869" cy="3733800"/>
            <a:chOff x="0" y="3124200"/>
            <a:chExt cx="2981869" cy="3733800"/>
          </a:xfrm>
        </p:grpSpPr>
        <p:sp>
          <p:nvSpPr>
            <p:cNvPr id="18" name="Rectangle 17"/>
            <p:cNvSpPr/>
            <p:nvPr/>
          </p:nvSpPr>
          <p:spPr>
            <a:xfrm>
              <a:off x="0" y="3124200"/>
              <a:ext cx="2667000" cy="3733800"/>
            </a:xfrm>
            <a:prstGeom prst="rect">
              <a:avLst/>
            </a:prstGeom>
            <a:solidFill>
              <a:srgbClr val="21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9"/>
            <p:cNvGrpSpPr/>
            <p:nvPr/>
          </p:nvGrpSpPr>
          <p:grpSpPr>
            <a:xfrm>
              <a:off x="0" y="5330081"/>
              <a:ext cx="2981869" cy="1527915"/>
              <a:chOff x="3883131" y="3962400"/>
              <a:chExt cx="2362200" cy="1191585"/>
            </a:xfrm>
          </p:grpSpPr>
          <p:pic>
            <p:nvPicPr>
              <p:cNvPr id="20" name="Picture 2" descr="http://www.epiphany-lutheran.com/sites/default/files/images/weblogo_1color.png"/>
              <p:cNvPicPr>
                <a:picLocks noChangeAspect="1" noChangeArrowheads="1"/>
              </p:cNvPicPr>
              <p:nvPr/>
            </p:nvPicPr>
            <p:blipFill>
              <a:blip r:embed="rId4" cstate="print">
                <a:lum bright="70000" contrast="-70000"/>
              </a:blip>
              <a:srcRect/>
              <a:stretch>
                <a:fillRect/>
              </a:stretch>
            </p:blipFill>
            <p:spPr bwMode="auto">
              <a:xfrm>
                <a:off x="4038600" y="3962400"/>
                <a:ext cx="2200275" cy="895351"/>
              </a:xfrm>
              <a:prstGeom prst="rect">
                <a:avLst/>
              </a:prstGeom>
              <a:noFill/>
            </p:spPr>
          </p:pic>
          <p:sp>
            <p:nvSpPr>
              <p:cNvPr id="21" name="Rectangle 20"/>
              <p:cNvSpPr/>
              <p:nvPr/>
            </p:nvSpPr>
            <p:spPr>
              <a:xfrm>
                <a:off x="3883131" y="4696785"/>
                <a:ext cx="2362200" cy="457200"/>
              </a:xfrm>
              <a:prstGeom prst="rect">
                <a:avLst/>
              </a:prstGeom>
              <a:solidFill>
                <a:srgbClr val="217F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grpSp>
      <p:sp>
        <p:nvSpPr>
          <p:cNvPr id="12" name="TextBox 11"/>
          <p:cNvSpPr txBox="1"/>
          <p:nvPr/>
        </p:nvSpPr>
        <p:spPr>
          <a:xfrm>
            <a:off x="114300" y="457200"/>
            <a:ext cx="8915400" cy="1446550"/>
          </a:xfrm>
          <a:prstGeom prst="rect">
            <a:avLst/>
          </a:prstGeom>
          <a:noFill/>
        </p:spPr>
        <p:txBody>
          <a:bodyPr wrap="square" rtlCol="0">
            <a:spAutoFit/>
          </a:bodyPr>
          <a:lstStyle/>
          <a:p>
            <a:pPr algn="ctr"/>
            <a:r>
              <a:rPr lang="en-US" sz="8800" dirty="0" smtClean="0">
                <a:solidFill>
                  <a:srgbClr val="FFFFE7"/>
                </a:solidFill>
                <a:effectLst>
                  <a:outerShdw blurRad="38100" dist="38100" dir="2700000" algn="tl">
                    <a:srgbClr val="000000">
                      <a:alpha val="43137"/>
                    </a:srgbClr>
                  </a:outerShdw>
                </a:effectLst>
                <a:latin typeface="KatTailHMK" pitchFamily="2" charset="0"/>
              </a:rPr>
              <a:t>Epiphany</a:t>
            </a:r>
          </a:p>
        </p:txBody>
      </p:sp>
      <p:sp>
        <p:nvSpPr>
          <p:cNvPr id="13" name="TextBox 12"/>
          <p:cNvSpPr txBox="1"/>
          <p:nvPr/>
        </p:nvSpPr>
        <p:spPr>
          <a:xfrm>
            <a:off x="0" y="2170093"/>
            <a:ext cx="9144000" cy="954107"/>
          </a:xfrm>
          <a:prstGeom prst="rect">
            <a:avLst/>
          </a:prstGeom>
          <a:noFill/>
        </p:spPr>
        <p:txBody>
          <a:bodyPr wrap="square" rtlCol="0">
            <a:spAutoFit/>
          </a:bodyPr>
          <a:lstStyle/>
          <a:p>
            <a:pPr algn="ctr">
              <a:spcBef>
                <a:spcPts val="1200"/>
              </a:spcBef>
            </a:pPr>
            <a:r>
              <a:rPr lang="en-US" sz="2800" dirty="0" smtClean="0">
                <a:solidFill>
                  <a:srgbClr val="FFFFE7"/>
                </a:solidFill>
                <a:latin typeface="Candara" pitchFamily="34" charset="0"/>
              </a:rPr>
              <a:t>to comprehend the essence or meaning of something, </a:t>
            </a:r>
          </a:p>
          <a:p>
            <a:pPr algn="ctr"/>
            <a:r>
              <a:rPr lang="en-US" sz="2800" dirty="0" smtClean="0">
                <a:solidFill>
                  <a:srgbClr val="FFFFE7"/>
                </a:solidFill>
                <a:latin typeface="Candara" pitchFamily="34" charset="0"/>
              </a:rPr>
              <a:t>Experience an "Aha!" moment </a:t>
            </a:r>
            <a:endParaRPr lang="en-US" sz="2800" dirty="0">
              <a:solidFill>
                <a:srgbClr val="FFFFE7"/>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y Epiphany1.jpg"/>
          <p:cNvPicPr>
            <a:picLocks noChangeAspect="1"/>
          </p:cNvPicPr>
          <p:nvPr/>
        </p:nvPicPr>
        <p:blipFill>
          <a:blip r:embed="rId3" cstate="print"/>
          <a:stretch>
            <a:fillRect/>
          </a:stretch>
        </p:blipFill>
        <p:spPr>
          <a:xfrm>
            <a:off x="381000" y="3962400"/>
            <a:ext cx="5080000" cy="2451100"/>
          </a:xfrm>
          <a:prstGeom prst="rect">
            <a:avLst/>
          </a:prstGeom>
        </p:spPr>
      </p:pic>
      <p:sp>
        <p:nvSpPr>
          <p:cNvPr id="4" name="TextBox 3"/>
          <p:cNvSpPr txBox="1"/>
          <p:nvPr/>
        </p:nvSpPr>
        <p:spPr>
          <a:xfrm>
            <a:off x="1981200" y="5786735"/>
            <a:ext cx="4419600" cy="461665"/>
          </a:xfrm>
          <a:prstGeom prst="rect">
            <a:avLst/>
          </a:prstGeom>
          <a:noFill/>
        </p:spPr>
        <p:txBody>
          <a:bodyPr wrap="square" rtlCol="0">
            <a:spAutoFit/>
          </a:bodyPr>
          <a:lstStyle/>
          <a:p>
            <a:r>
              <a:rPr lang="en-US" sz="2400" i="1" dirty="0" smtClean="0">
                <a:latin typeface="Candara" pitchFamily="34" charset="0"/>
              </a:rPr>
              <a:t>Experience your ‘aha’ moment</a:t>
            </a:r>
            <a:endParaRPr lang="en-US" sz="2400" i="1" dirty="0">
              <a:latin typeface="Candara" pitchFamily="34" charset="0"/>
            </a:endParaRPr>
          </a:p>
        </p:txBody>
      </p:sp>
      <p:sp>
        <p:nvSpPr>
          <p:cNvPr id="5" name="TextBox 4"/>
          <p:cNvSpPr txBox="1"/>
          <p:nvPr/>
        </p:nvSpPr>
        <p:spPr>
          <a:xfrm>
            <a:off x="304800" y="838200"/>
            <a:ext cx="8534400" cy="1754326"/>
          </a:xfrm>
          <a:prstGeom prst="rect">
            <a:avLst/>
          </a:prstGeom>
          <a:noFill/>
        </p:spPr>
        <p:txBody>
          <a:bodyPr wrap="square" rtlCol="0">
            <a:spAutoFit/>
          </a:bodyPr>
          <a:lstStyle/>
          <a:p>
            <a:pPr>
              <a:lnSpc>
                <a:spcPct val="150000"/>
              </a:lnSpc>
              <a:buFont typeface="Wingdings"/>
              <a:buChar char="²"/>
            </a:pPr>
            <a:r>
              <a:rPr lang="en-US" sz="3600" dirty="0" smtClean="0">
                <a:effectLst>
                  <a:outerShdw blurRad="38100" dist="38100" dir="2700000" algn="tl">
                    <a:srgbClr val="000000">
                      <a:alpha val="43137"/>
                    </a:srgbClr>
                  </a:outerShdw>
                </a:effectLst>
                <a:latin typeface="Candara" pitchFamily="34" charset="0"/>
              </a:rPr>
              <a:t>Giving becomes</a:t>
            </a:r>
          </a:p>
          <a:p>
            <a:pPr algn="ctr">
              <a:lnSpc>
                <a:spcPct val="150000"/>
              </a:lnSpc>
            </a:pPr>
            <a:r>
              <a:rPr lang="en-US" sz="3600" dirty="0" smtClean="0">
                <a:effectLst>
                  <a:outerShdw blurRad="38100" dist="38100" dir="2700000" algn="tl">
                    <a:srgbClr val="000000">
                      <a:alpha val="43137"/>
                    </a:srgbClr>
                  </a:outerShdw>
                </a:effectLst>
                <a:latin typeface="Candara" pitchFamily="34" charset="0"/>
              </a:rPr>
              <a:t>PURPOSEFUL, EXPECTANT </a:t>
            </a:r>
            <a:r>
              <a:rPr lang="en-US" sz="3600" dirty="0" smtClean="0">
                <a:effectLst>
                  <a:outerShdw blurRad="38100" dist="38100" dir="2700000" algn="tl">
                    <a:srgbClr val="000000">
                      <a:alpha val="43137"/>
                    </a:srgbClr>
                  </a:outerShdw>
                </a:effectLst>
                <a:latin typeface="Candara" pitchFamily="34" charset="0"/>
              </a:rPr>
              <a:t>&amp; </a:t>
            </a:r>
            <a:r>
              <a:rPr lang="en-US" sz="3600" dirty="0" smtClean="0">
                <a:effectLst>
                  <a:outerShdw blurRad="38100" dist="38100" dir="2700000" algn="tl">
                    <a:srgbClr val="000000">
                      <a:alpha val="43137"/>
                    </a:srgbClr>
                  </a:outerShdw>
                </a:effectLst>
                <a:latin typeface="Candara" pitchFamily="34" charset="0"/>
              </a:rPr>
              <a:t>GENEROUS</a:t>
            </a:r>
            <a:endParaRPr lang="en-US" sz="3600" dirty="0" smtClean="0">
              <a:effectLst>
                <a:outerShdw blurRad="38100" dist="38100" dir="2700000" algn="tl">
                  <a:srgbClr val="000000">
                    <a:alpha val="43137"/>
                  </a:srgbClr>
                </a:outerShdw>
              </a:effectLst>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y Epiphany1.jpg"/>
          <p:cNvPicPr>
            <a:picLocks noChangeAspect="1"/>
          </p:cNvPicPr>
          <p:nvPr/>
        </p:nvPicPr>
        <p:blipFill>
          <a:blip r:embed="rId3" cstate="print"/>
          <a:stretch>
            <a:fillRect/>
          </a:stretch>
        </p:blipFill>
        <p:spPr>
          <a:xfrm>
            <a:off x="381000" y="3962400"/>
            <a:ext cx="5080000" cy="2451100"/>
          </a:xfrm>
          <a:prstGeom prst="rect">
            <a:avLst/>
          </a:prstGeom>
        </p:spPr>
      </p:pic>
      <p:sp>
        <p:nvSpPr>
          <p:cNvPr id="4" name="TextBox 3"/>
          <p:cNvSpPr txBox="1"/>
          <p:nvPr/>
        </p:nvSpPr>
        <p:spPr>
          <a:xfrm>
            <a:off x="1981200" y="5786735"/>
            <a:ext cx="4419600" cy="461665"/>
          </a:xfrm>
          <a:prstGeom prst="rect">
            <a:avLst/>
          </a:prstGeom>
          <a:noFill/>
        </p:spPr>
        <p:txBody>
          <a:bodyPr wrap="square" rtlCol="0">
            <a:spAutoFit/>
          </a:bodyPr>
          <a:lstStyle/>
          <a:p>
            <a:r>
              <a:rPr lang="en-US" sz="2400" i="1" dirty="0" smtClean="0">
                <a:latin typeface="Candara" pitchFamily="34" charset="0"/>
              </a:rPr>
              <a:t>Experience your ‘aha’ moment</a:t>
            </a:r>
            <a:endParaRPr lang="en-US" sz="2400" i="1" dirty="0">
              <a:latin typeface="Candara" pitchFamily="34" charset="0"/>
            </a:endParaRPr>
          </a:p>
        </p:txBody>
      </p:sp>
      <p:sp>
        <p:nvSpPr>
          <p:cNvPr id="5" name="TextBox 4"/>
          <p:cNvSpPr txBox="1"/>
          <p:nvPr/>
        </p:nvSpPr>
        <p:spPr>
          <a:xfrm>
            <a:off x="228600" y="609600"/>
            <a:ext cx="8915400" cy="2585323"/>
          </a:xfrm>
          <a:prstGeom prst="rect">
            <a:avLst/>
          </a:prstGeom>
          <a:noFill/>
        </p:spPr>
        <p:txBody>
          <a:bodyPr wrap="square" rtlCol="0">
            <a:spAutoFit/>
          </a:bodyPr>
          <a:lstStyle/>
          <a:p>
            <a:pPr>
              <a:lnSpc>
                <a:spcPct val="150000"/>
              </a:lnSpc>
            </a:pPr>
            <a:r>
              <a:rPr lang="en-US" sz="3600" b="1" dirty="0" smtClean="0">
                <a:latin typeface="Candara" pitchFamily="34" charset="0"/>
              </a:rPr>
              <a:t>P</a:t>
            </a:r>
            <a:r>
              <a:rPr lang="en-US" sz="3600" dirty="0" smtClean="0">
                <a:latin typeface="Candara" pitchFamily="34" charset="0"/>
              </a:rPr>
              <a:t>	</a:t>
            </a:r>
            <a:r>
              <a:rPr lang="en-US" sz="3600" dirty="0" smtClean="0">
                <a:effectLst>
                  <a:outerShdw blurRad="38100" dist="38100" dir="2700000" algn="tl">
                    <a:srgbClr val="000000">
                      <a:alpha val="43137"/>
                    </a:srgbClr>
                  </a:outerShdw>
                </a:effectLst>
                <a:latin typeface="Candara" pitchFamily="34" charset="0"/>
              </a:rPr>
              <a:t>I give to… </a:t>
            </a:r>
            <a:r>
              <a:rPr lang="en-US" sz="2400" dirty="0" smtClean="0">
                <a:latin typeface="Candara" pitchFamily="34" charset="0"/>
              </a:rPr>
              <a:t>(help others, </a:t>
            </a:r>
            <a:r>
              <a:rPr lang="en-US" sz="2400" dirty="0" smtClean="0">
                <a:latin typeface="Candara" pitchFamily="34" charset="0"/>
              </a:rPr>
              <a:t>share </a:t>
            </a:r>
            <a:r>
              <a:rPr lang="en-US" sz="2400" dirty="0" smtClean="0">
                <a:latin typeface="Candara" pitchFamily="34" charset="0"/>
              </a:rPr>
              <a:t>the </a:t>
            </a:r>
            <a:r>
              <a:rPr lang="en-US" sz="2400" dirty="0" smtClean="0">
                <a:latin typeface="Candara" pitchFamily="34" charset="0"/>
              </a:rPr>
              <a:t>Gospel, etc.)</a:t>
            </a:r>
            <a:endParaRPr lang="en-US" sz="3600" dirty="0" smtClean="0">
              <a:latin typeface="Candara" pitchFamily="34" charset="0"/>
            </a:endParaRPr>
          </a:p>
          <a:p>
            <a:pPr>
              <a:lnSpc>
                <a:spcPct val="150000"/>
              </a:lnSpc>
            </a:pPr>
            <a:r>
              <a:rPr lang="en-US" sz="3600" b="1" dirty="0" smtClean="0">
                <a:latin typeface="Candara" pitchFamily="34" charset="0"/>
              </a:rPr>
              <a:t>E</a:t>
            </a:r>
            <a:r>
              <a:rPr lang="en-US" sz="3600" dirty="0" smtClean="0">
                <a:latin typeface="Candara" pitchFamily="34" charset="0"/>
              </a:rPr>
              <a:t>	</a:t>
            </a:r>
            <a:r>
              <a:rPr lang="en-US" sz="3600" dirty="0" smtClean="0">
                <a:effectLst>
                  <a:outerShdw blurRad="38100" dist="38100" dir="2700000" algn="tl">
                    <a:srgbClr val="000000">
                      <a:alpha val="43137"/>
                    </a:srgbClr>
                  </a:outerShdw>
                </a:effectLst>
                <a:latin typeface="Candara" pitchFamily="34" charset="0"/>
              </a:rPr>
              <a:t>I give to change… </a:t>
            </a:r>
            <a:r>
              <a:rPr lang="en-US" sz="2400" dirty="0" smtClean="0">
                <a:latin typeface="Candara" pitchFamily="34" charset="0"/>
              </a:rPr>
              <a:t>(the world, me, attitudes, etc.)</a:t>
            </a:r>
            <a:endParaRPr lang="en-US" sz="3600" dirty="0" smtClean="0">
              <a:latin typeface="Candara" pitchFamily="34" charset="0"/>
            </a:endParaRPr>
          </a:p>
          <a:p>
            <a:pPr>
              <a:lnSpc>
                <a:spcPct val="150000"/>
              </a:lnSpc>
            </a:pPr>
            <a:r>
              <a:rPr lang="en-US" sz="3600" b="1" dirty="0" smtClean="0">
                <a:latin typeface="Candara" pitchFamily="34" charset="0"/>
              </a:rPr>
              <a:t>G</a:t>
            </a:r>
            <a:r>
              <a:rPr lang="en-US" sz="3600" dirty="0" smtClean="0">
                <a:latin typeface="Candara" pitchFamily="34" charset="0"/>
              </a:rPr>
              <a:t>	</a:t>
            </a:r>
            <a:r>
              <a:rPr lang="en-US" sz="3600" dirty="0" smtClean="0">
                <a:effectLst>
                  <a:outerShdw blurRad="38100" dist="38100" dir="2700000" algn="tl">
                    <a:srgbClr val="000000">
                      <a:alpha val="43137"/>
                    </a:srgbClr>
                  </a:outerShdw>
                </a:effectLst>
                <a:latin typeface="Candara" pitchFamily="34" charset="0"/>
              </a:rPr>
              <a:t>I give because God… </a:t>
            </a:r>
            <a:r>
              <a:rPr lang="en-US" sz="2400" dirty="0" smtClean="0">
                <a:latin typeface="Candara" pitchFamily="34" charset="0"/>
              </a:rPr>
              <a:t>(loves me, </a:t>
            </a:r>
            <a:r>
              <a:rPr lang="en-US" sz="2400" dirty="0" smtClean="0">
                <a:latin typeface="Candara" pitchFamily="34" charset="0"/>
              </a:rPr>
              <a:t>provides, </a:t>
            </a:r>
            <a:r>
              <a:rPr lang="en-US" sz="2400" dirty="0" smtClean="0">
                <a:latin typeface="Candara" pitchFamily="34" charset="0"/>
              </a:rPr>
              <a:t>cares)</a:t>
            </a:r>
            <a:endParaRPr lang="en-US" sz="3600" dirty="0">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p:cNvGrpSpPr/>
          <p:nvPr/>
        </p:nvGrpSpPr>
        <p:grpSpPr>
          <a:xfrm>
            <a:off x="0" y="0"/>
            <a:ext cx="9144000" cy="6858000"/>
            <a:chOff x="0" y="0"/>
            <a:chExt cx="9144000" cy="6858000"/>
          </a:xfrm>
        </p:grpSpPr>
        <p:sp>
          <p:nvSpPr>
            <p:cNvPr id="11" name="Rectangle 10"/>
            <p:cNvSpPr/>
            <p:nvPr/>
          </p:nvSpPr>
          <p:spPr>
            <a:xfrm>
              <a:off x="0" y="0"/>
              <a:ext cx="9144000" cy="6858000"/>
            </a:xfrm>
            <a:prstGeom prst="rect">
              <a:avLst/>
            </a:prstGeom>
            <a:solidFill>
              <a:srgbClr val="21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hristmas_background.jpg"/>
            <p:cNvPicPr>
              <a:picLocks noChangeAspect="1"/>
            </p:cNvPicPr>
            <p:nvPr/>
          </p:nvPicPr>
          <p:blipFill>
            <a:blip r:embed="rId3" cstate="print"/>
            <a:stretch>
              <a:fillRect/>
            </a:stretch>
          </p:blipFill>
          <p:spPr>
            <a:xfrm>
              <a:off x="0" y="2362200"/>
              <a:ext cx="7996436" cy="4495800"/>
            </a:xfrm>
            <a:prstGeom prst="rect">
              <a:avLst/>
            </a:prstGeom>
          </p:spPr>
        </p:pic>
      </p:grpSp>
      <p:grpSp>
        <p:nvGrpSpPr>
          <p:cNvPr id="13" name="Group 12"/>
          <p:cNvGrpSpPr/>
          <p:nvPr/>
        </p:nvGrpSpPr>
        <p:grpSpPr>
          <a:xfrm>
            <a:off x="0" y="3124200"/>
            <a:ext cx="2981869" cy="3733800"/>
            <a:chOff x="0" y="3124200"/>
            <a:chExt cx="2981869" cy="3733800"/>
          </a:xfrm>
        </p:grpSpPr>
        <p:sp>
          <p:nvSpPr>
            <p:cNvPr id="14" name="Rectangle 13"/>
            <p:cNvSpPr/>
            <p:nvPr/>
          </p:nvSpPr>
          <p:spPr>
            <a:xfrm>
              <a:off x="0" y="3124200"/>
              <a:ext cx="2667000" cy="3733800"/>
            </a:xfrm>
            <a:prstGeom prst="rect">
              <a:avLst/>
            </a:prstGeom>
            <a:solidFill>
              <a:srgbClr val="21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9"/>
            <p:cNvGrpSpPr/>
            <p:nvPr/>
          </p:nvGrpSpPr>
          <p:grpSpPr>
            <a:xfrm>
              <a:off x="0" y="5330081"/>
              <a:ext cx="2981869" cy="1527915"/>
              <a:chOff x="3883131" y="3962400"/>
              <a:chExt cx="2362200" cy="1191585"/>
            </a:xfrm>
          </p:grpSpPr>
          <p:pic>
            <p:nvPicPr>
              <p:cNvPr id="16" name="Picture 2" descr="http://www.epiphany-lutheran.com/sites/default/files/images/weblogo_1color.png"/>
              <p:cNvPicPr>
                <a:picLocks noChangeAspect="1" noChangeArrowheads="1"/>
              </p:cNvPicPr>
              <p:nvPr/>
            </p:nvPicPr>
            <p:blipFill>
              <a:blip r:embed="rId4" cstate="print">
                <a:lum bright="70000" contrast="-70000"/>
              </a:blip>
              <a:srcRect/>
              <a:stretch>
                <a:fillRect/>
              </a:stretch>
            </p:blipFill>
            <p:spPr bwMode="auto">
              <a:xfrm>
                <a:off x="4038600" y="3962400"/>
                <a:ext cx="2200275" cy="895351"/>
              </a:xfrm>
              <a:prstGeom prst="rect">
                <a:avLst/>
              </a:prstGeom>
              <a:noFill/>
            </p:spPr>
          </p:pic>
          <p:sp>
            <p:nvSpPr>
              <p:cNvPr id="17" name="Rectangle 16"/>
              <p:cNvSpPr/>
              <p:nvPr/>
            </p:nvSpPr>
            <p:spPr>
              <a:xfrm>
                <a:off x="3883131" y="4696785"/>
                <a:ext cx="2362200" cy="457200"/>
              </a:xfrm>
              <a:prstGeom prst="rect">
                <a:avLst/>
              </a:prstGeom>
              <a:solidFill>
                <a:srgbClr val="217F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grpSp>
      <p:sp>
        <p:nvSpPr>
          <p:cNvPr id="6" name="TextBox 5"/>
          <p:cNvSpPr txBox="1"/>
          <p:nvPr/>
        </p:nvSpPr>
        <p:spPr>
          <a:xfrm>
            <a:off x="228600" y="304800"/>
            <a:ext cx="8534400" cy="3011658"/>
          </a:xfrm>
          <a:prstGeom prst="rect">
            <a:avLst/>
          </a:prstGeom>
          <a:noFill/>
        </p:spPr>
        <p:txBody>
          <a:bodyPr wrap="square" rtlCol="0">
            <a:spAutoFit/>
          </a:bodyPr>
          <a:lstStyle/>
          <a:p>
            <a:pPr>
              <a:lnSpc>
                <a:spcPct val="114000"/>
              </a:lnSpc>
            </a:pPr>
            <a:r>
              <a:rPr lang="en-US" sz="2800" dirty="0" smtClean="0">
                <a:solidFill>
                  <a:srgbClr val="FFFFE7"/>
                </a:solidFill>
              </a:rPr>
              <a:t>“</a:t>
            </a:r>
            <a:r>
              <a:rPr lang="en-US" sz="2800" dirty="0" smtClean="0">
                <a:solidFill>
                  <a:srgbClr val="FFFFE7"/>
                </a:solidFill>
              </a:rPr>
              <a:t>Do not store up for yourselves treasures on earth, where moth and rust destroy, and where thieves break in and steal. </a:t>
            </a:r>
            <a:r>
              <a:rPr lang="en-US" sz="2800" dirty="0" smtClean="0">
                <a:solidFill>
                  <a:srgbClr val="FFFFE7"/>
                </a:solidFill>
              </a:rPr>
              <a:t>But </a:t>
            </a:r>
            <a:r>
              <a:rPr lang="en-US" sz="2800" dirty="0" smtClean="0">
                <a:solidFill>
                  <a:srgbClr val="FFFFE7"/>
                </a:solidFill>
              </a:rPr>
              <a:t>store up for yourselves treasures in heaven, where moth and rust do not destroy, and where thieves do not break in and steal. </a:t>
            </a:r>
            <a:r>
              <a:rPr lang="en-US" sz="2800" b="1" baseline="30000" dirty="0" smtClean="0">
                <a:solidFill>
                  <a:srgbClr val="FFFFE7"/>
                </a:solidFill>
              </a:rPr>
              <a:t> </a:t>
            </a:r>
            <a:r>
              <a:rPr lang="en-US" sz="2800" dirty="0" smtClean="0">
                <a:solidFill>
                  <a:srgbClr val="FFFFE7"/>
                </a:solidFill>
              </a:rPr>
              <a:t>For where your treasure is, there your heart will be also</a:t>
            </a:r>
            <a:r>
              <a:rPr lang="en-US" sz="2800" dirty="0" smtClean="0">
                <a:solidFill>
                  <a:srgbClr val="FFFFE7"/>
                </a:solidFill>
              </a:rPr>
              <a:t>.</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p:cNvGrpSpPr/>
          <p:nvPr/>
        </p:nvGrpSpPr>
        <p:grpSpPr>
          <a:xfrm>
            <a:off x="0" y="0"/>
            <a:ext cx="9144000" cy="6858000"/>
            <a:chOff x="0" y="0"/>
            <a:chExt cx="9144000" cy="6858000"/>
          </a:xfrm>
        </p:grpSpPr>
        <p:sp>
          <p:nvSpPr>
            <p:cNvPr id="11" name="Rectangle 10"/>
            <p:cNvSpPr/>
            <p:nvPr/>
          </p:nvSpPr>
          <p:spPr>
            <a:xfrm>
              <a:off x="0" y="0"/>
              <a:ext cx="9144000" cy="6858000"/>
            </a:xfrm>
            <a:prstGeom prst="rect">
              <a:avLst/>
            </a:prstGeom>
            <a:solidFill>
              <a:srgbClr val="21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hristmas_background.jpg"/>
            <p:cNvPicPr>
              <a:picLocks noChangeAspect="1"/>
            </p:cNvPicPr>
            <p:nvPr/>
          </p:nvPicPr>
          <p:blipFill>
            <a:blip r:embed="rId3" cstate="print"/>
            <a:stretch>
              <a:fillRect/>
            </a:stretch>
          </p:blipFill>
          <p:spPr>
            <a:xfrm>
              <a:off x="0" y="2362200"/>
              <a:ext cx="7996436" cy="4495800"/>
            </a:xfrm>
            <a:prstGeom prst="rect">
              <a:avLst/>
            </a:prstGeom>
          </p:spPr>
        </p:pic>
      </p:grpSp>
      <p:grpSp>
        <p:nvGrpSpPr>
          <p:cNvPr id="13" name="Group 12"/>
          <p:cNvGrpSpPr/>
          <p:nvPr/>
        </p:nvGrpSpPr>
        <p:grpSpPr>
          <a:xfrm>
            <a:off x="0" y="3124200"/>
            <a:ext cx="2981869" cy="3733800"/>
            <a:chOff x="0" y="3124200"/>
            <a:chExt cx="2981869" cy="3733800"/>
          </a:xfrm>
        </p:grpSpPr>
        <p:sp>
          <p:nvSpPr>
            <p:cNvPr id="14" name="Rectangle 13"/>
            <p:cNvSpPr/>
            <p:nvPr/>
          </p:nvSpPr>
          <p:spPr>
            <a:xfrm>
              <a:off x="0" y="3124200"/>
              <a:ext cx="2667000" cy="3733800"/>
            </a:xfrm>
            <a:prstGeom prst="rect">
              <a:avLst/>
            </a:prstGeom>
            <a:solidFill>
              <a:srgbClr val="21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9"/>
            <p:cNvGrpSpPr/>
            <p:nvPr/>
          </p:nvGrpSpPr>
          <p:grpSpPr>
            <a:xfrm>
              <a:off x="0" y="5330081"/>
              <a:ext cx="2981869" cy="1527915"/>
              <a:chOff x="3883131" y="3962400"/>
              <a:chExt cx="2362200" cy="1191585"/>
            </a:xfrm>
          </p:grpSpPr>
          <p:pic>
            <p:nvPicPr>
              <p:cNvPr id="16" name="Picture 2" descr="http://www.epiphany-lutheran.com/sites/default/files/images/weblogo_1color.png"/>
              <p:cNvPicPr>
                <a:picLocks noChangeAspect="1" noChangeArrowheads="1"/>
              </p:cNvPicPr>
              <p:nvPr/>
            </p:nvPicPr>
            <p:blipFill>
              <a:blip r:embed="rId4" cstate="print">
                <a:lum bright="70000" contrast="-70000"/>
              </a:blip>
              <a:srcRect/>
              <a:stretch>
                <a:fillRect/>
              </a:stretch>
            </p:blipFill>
            <p:spPr bwMode="auto">
              <a:xfrm>
                <a:off x="4038600" y="3962400"/>
                <a:ext cx="2200275" cy="895351"/>
              </a:xfrm>
              <a:prstGeom prst="rect">
                <a:avLst/>
              </a:prstGeom>
              <a:noFill/>
            </p:spPr>
          </p:pic>
          <p:sp>
            <p:nvSpPr>
              <p:cNvPr id="17" name="Rectangle 16"/>
              <p:cNvSpPr/>
              <p:nvPr/>
            </p:nvSpPr>
            <p:spPr>
              <a:xfrm>
                <a:off x="3883131" y="4696785"/>
                <a:ext cx="2362200" cy="457200"/>
              </a:xfrm>
              <a:prstGeom prst="rect">
                <a:avLst/>
              </a:prstGeom>
              <a:solidFill>
                <a:srgbClr val="217F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grpSp>
      <p:sp>
        <p:nvSpPr>
          <p:cNvPr id="6" name="TextBox 5"/>
          <p:cNvSpPr txBox="1"/>
          <p:nvPr/>
        </p:nvSpPr>
        <p:spPr>
          <a:xfrm>
            <a:off x="228600" y="304800"/>
            <a:ext cx="8534400" cy="2029210"/>
          </a:xfrm>
          <a:prstGeom prst="rect">
            <a:avLst/>
          </a:prstGeom>
          <a:noFill/>
        </p:spPr>
        <p:txBody>
          <a:bodyPr wrap="square" rtlCol="0">
            <a:spAutoFit/>
          </a:bodyPr>
          <a:lstStyle/>
          <a:p>
            <a:pPr>
              <a:lnSpc>
                <a:spcPct val="114000"/>
              </a:lnSpc>
            </a:pPr>
            <a:r>
              <a:rPr lang="en-US" sz="2800" dirty="0" smtClean="0">
                <a:solidFill>
                  <a:srgbClr val="FFFFE7"/>
                </a:solidFill>
              </a:rPr>
              <a:t>“</a:t>
            </a:r>
            <a:r>
              <a:rPr lang="en-US" sz="2800" dirty="0" smtClean="0">
                <a:solidFill>
                  <a:srgbClr val="FFFFE7"/>
                </a:solidFill>
              </a:rPr>
              <a:t>The eye is the lamp of the body. If your eyes are good, your whole body will be full of light. </a:t>
            </a:r>
            <a:r>
              <a:rPr lang="en-US" sz="2800" dirty="0" smtClean="0">
                <a:solidFill>
                  <a:srgbClr val="FFFFE7"/>
                </a:solidFill>
              </a:rPr>
              <a:t>But </a:t>
            </a:r>
            <a:r>
              <a:rPr lang="en-US" sz="2800" dirty="0" smtClean="0">
                <a:solidFill>
                  <a:srgbClr val="FFFFE7"/>
                </a:solidFill>
              </a:rPr>
              <a:t>if your eyes are bad, your whole body will be full of darkness. If then the light within you is darkness, how great is that </a:t>
            </a:r>
            <a:r>
              <a:rPr lang="en-US" sz="2800" dirty="0" smtClean="0">
                <a:solidFill>
                  <a:srgbClr val="FFFFE7"/>
                </a:solidFill>
              </a:rPr>
              <a:t>darkness!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p:cNvGrpSpPr/>
          <p:nvPr/>
        </p:nvGrpSpPr>
        <p:grpSpPr>
          <a:xfrm>
            <a:off x="0" y="0"/>
            <a:ext cx="9144000" cy="6858000"/>
            <a:chOff x="0" y="0"/>
            <a:chExt cx="9144000" cy="6858000"/>
          </a:xfrm>
        </p:grpSpPr>
        <p:sp>
          <p:nvSpPr>
            <p:cNvPr id="11" name="Rectangle 10"/>
            <p:cNvSpPr/>
            <p:nvPr/>
          </p:nvSpPr>
          <p:spPr>
            <a:xfrm>
              <a:off x="0" y="0"/>
              <a:ext cx="9144000" cy="6858000"/>
            </a:xfrm>
            <a:prstGeom prst="rect">
              <a:avLst/>
            </a:prstGeom>
            <a:solidFill>
              <a:srgbClr val="21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hristmas_background.jpg"/>
            <p:cNvPicPr>
              <a:picLocks noChangeAspect="1"/>
            </p:cNvPicPr>
            <p:nvPr/>
          </p:nvPicPr>
          <p:blipFill>
            <a:blip r:embed="rId3" cstate="print"/>
            <a:stretch>
              <a:fillRect/>
            </a:stretch>
          </p:blipFill>
          <p:spPr>
            <a:xfrm>
              <a:off x="0" y="2362200"/>
              <a:ext cx="7996436" cy="4495800"/>
            </a:xfrm>
            <a:prstGeom prst="rect">
              <a:avLst/>
            </a:prstGeom>
          </p:spPr>
        </p:pic>
      </p:grpSp>
      <p:grpSp>
        <p:nvGrpSpPr>
          <p:cNvPr id="13" name="Group 12"/>
          <p:cNvGrpSpPr/>
          <p:nvPr/>
        </p:nvGrpSpPr>
        <p:grpSpPr>
          <a:xfrm>
            <a:off x="0" y="3124200"/>
            <a:ext cx="2981869" cy="3733800"/>
            <a:chOff x="0" y="3124200"/>
            <a:chExt cx="2981869" cy="3733800"/>
          </a:xfrm>
        </p:grpSpPr>
        <p:sp>
          <p:nvSpPr>
            <p:cNvPr id="14" name="Rectangle 13"/>
            <p:cNvSpPr/>
            <p:nvPr/>
          </p:nvSpPr>
          <p:spPr>
            <a:xfrm>
              <a:off x="0" y="3124200"/>
              <a:ext cx="2667000" cy="3733800"/>
            </a:xfrm>
            <a:prstGeom prst="rect">
              <a:avLst/>
            </a:prstGeom>
            <a:solidFill>
              <a:srgbClr val="21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9"/>
            <p:cNvGrpSpPr/>
            <p:nvPr/>
          </p:nvGrpSpPr>
          <p:grpSpPr>
            <a:xfrm>
              <a:off x="0" y="5330081"/>
              <a:ext cx="2981869" cy="1527915"/>
              <a:chOff x="3883131" y="3962400"/>
              <a:chExt cx="2362200" cy="1191585"/>
            </a:xfrm>
          </p:grpSpPr>
          <p:pic>
            <p:nvPicPr>
              <p:cNvPr id="16" name="Picture 2" descr="http://www.epiphany-lutheran.com/sites/default/files/images/weblogo_1color.png"/>
              <p:cNvPicPr>
                <a:picLocks noChangeAspect="1" noChangeArrowheads="1"/>
              </p:cNvPicPr>
              <p:nvPr/>
            </p:nvPicPr>
            <p:blipFill>
              <a:blip r:embed="rId4" cstate="print">
                <a:lum bright="70000" contrast="-70000"/>
              </a:blip>
              <a:srcRect/>
              <a:stretch>
                <a:fillRect/>
              </a:stretch>
            </p:blipFill>
            <p:spPr bwMode="auto">
              <a:xfrm>
                <a:off x="4038600" y="3962400"/>
                <a:ext cx="2200275" cy="895351"/>
              </a:xfrm>
              <a:prstGeom prst="rect">
                <a:avLst/>
              </a:prstGeom>
              <a:noFill/>
            </p:spPr>
          </p:pic>
          <p:sp>
            <p:nvSpPr>
              <p:cNvPr id="17" name="Rectangle 16"/>
              <p:cNvSpPr/>
              <p:nvPr/>
            </p:nvSpPr>
            <p:spPr>
              <a:xfrm>
                <a:off x="3883131" y="4696785"/>
                <a:ext cx="2362200" cy="457200"/>
              </a:xfrm>
              <a:prstGeom prst="rect">
                <a:avLst/>
              </a:prstGeom>
              <a:solidFill>
                <a:srgbClr val="217F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grpSp>
      <p:sp>
        <p:nvSpPr>
          <p:cNvPr id="6" name="TextBox 5"/>
          <p:cNvSpPr txBox="1"/>
          <p:nvPr/>
        </p:nvSpPr>
        <p:spPr>
          <a:xfrm>
            <a:off x="228600" y="304800"/>
            <a:ext cx="8534400" cy="2057230"/>
          </a:xfrm>
          <a:prstGeom prst="rect">
            <a:avLst/>
          </a:prstGeom>
          <a:noFill/>
        </p:spPr>
        <p:txBody>
          <a:bodyPr wrap="square" rtlCol="0">
            <a:spAutoFit/>
          </a:bodyPr>
          <a:lstStyle/>
          <a:p>
            <a:pPr>
              <a:lnSpc>
                <a:spcPct val="114000"/>
              </a:lnSpc>
            </a:pPr>
            <a:r>
              <a:rPr lang="en-US" sz="2800" dirty="0" smtClean="0">
                <a:solidFill>
                  <a:srgbClr val="FFFFE7"/>
                </a:solidFill>
              </a:rPr>
              <a:t>“</a:t>
            </a:r>
            <a:r>
              <a:rPr lang="en-US" sz="2800" dirty="0" smtClean="0">
                <a:solidFill>
                  <a:srgbClr val="FFFFE7"/>
                </a:solidFill>
              </a:rPr>
              <a:t>No one can serve two masters. Either he will hate the one and love the other, or he will be devoted to the one and despise the other. You cannot serve both God and Money</a:t>
            </a:r>
            <a:r>
              <a:rPr lang="en-US" sz="2800" dirty="0" smtClean="0">
                <a:solidFill>
                  <a:srgbClr val="FFFFE7"/>
                </a:solidFill>
              </a:rPr>
              <a:t>. </a:t>
            </a:r>
            <a:r>
              <a:rPr lang="en-US" dirty="0" smtClean="0">
                <a:solidFill>
                  <a:srgbClr val="FFFFE7"/>
                </a:solidFill>
              </a:rPr>
              <a:t>Matthew 6:19-24</a:t>
            </a:r>
            <a:endParaRPr lang="en-US" sz="2800" dirty="0">
              <a:solidFill>
                <a:srgbClr val="FFFFE7"/>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7"/>
          <p:cNvGrpSpPr/>
          <p:nvPr/>
        </p:nvGrpSpPr>
        <p:grpSpPr>
          <a:xfrm>
            <a:off x="0" y="0"/>
            <a:ext cx="9144000" cy="6858000"/>
            <a:chOff x="0" y="0"/>
            <a:chExt cx="9144000" cy="6858000"/>
          </a:xfrm>
        </p:grpSpPr>
        <p:sp>
          <p:nvSpPr>
            <p:cNvPr id="15" name="Rectangle 14"/>
            <p:cNvSpPr/>
            <p:nvPr/>
          </p:nvSpPr>
          <p:spPr>
            <a:xfrm>
              <a:off x="0" y="0"/>
              <a:ext cx="9144000" cy="6858000"/>
            </a:xfrm>
            <a:prstGeom prst="rect">
              <a:avLst/>
            </a:prstGeom>
            <a:solidFill>
              <a:srgbClr val="21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hristmas_background.jpg"/>
            <p:cNvPicPr>
              <a:picLocks noChangeAspect="1"/>
            </p:cNvPicPr>
            <p:nvPr/>
          </p:nvPicPr>
          <p:blipFill>
            <a:blip r:embed="rId3" cstate="print"/>
            <a:stretch>
              <a:fillRect/>
            </a:stretch>
          </p:blipFill>
          <p:spPr>
            <a:xfrm>
              <a:off x="0" y="2362200"/>
              <a:ext cx="7996436" cy="4495800"/>
            </a:xfrm>
            <a:prstGeom prst="rect">
              <a:avLst/>
            </a:prstGeom>
          </p:spPr>
        </p:pic>
      </p:grpSp>
      <p:grpSp>
        <p:nvGrpSpPr>
          <p:cNvPr id="17" name="Group 16"/>
          <p:cNvGrpSpPr/>
          <p:nvPr/>
        </p:nvGrpSpPr>
        <p:grpSpPr>
          <a:xfrm>
            <a:off x="0" y="3124200"/>
            <a:ext cx="2981869" cy="3733800"/>
            <a:chOff x="0" y="3124200"/>
            <a:chExt cx="2981869" cy="3733800"/>
          </a:xfrm>
        </p:grpSpPr>
        <p:sp>
          <p:nvSpPr>
            <p:cNvPr id="18" name="Rectangle 17"/>
            <p:cNvSpPr/>
            <p:nvPr/>
          </p:nvSpPr>
          <p:spPr>
            <a:xfrm>
              <a:off x="0" y="3124200"/>
              <a:ext cx="2667000" cy="3733800"/>
            </a:xfrm>
            <a:prstGeom prst="rect">
              <a:avLst/>
            </a:prstGeom>
            <a:solidFill>
              <a:srgbClr val="217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9"/>
            <p:cNvGrpSpPr/>
            <p:nvPr/>
          </p:nvGrpSpPr>
          <p:grpSpPr>
            <a:xfrm>
              <a:off x="0" y="5330081"/>
              <a:ext cx="2981869" cy="1527915"/>
              <a:chOff x="3883131" y="3962400"/>
              <a:chExt cx="2362200" cy="1191585"/>
            </a:xfrm>
          </p:grpSpPr>
          <p:pic>
            <p:nvPicPr>
              <p:cNvPr id="20" name="Picture 2" descr="http://www.epiphany-lutheran.com/sites/default/files/images/weblogo_1color.png"/>
              <p:cNvPicPr>
                <a:picLocks noChangeAspect="1" noChangeArrowheads="1"/>
              </p:cNvPicPr>
              <p:nvPr/>
            </p:nvPicPr>
            <p:blipFill>
              <a:blip r:embed="rId4" cstate="print">
                <a:lum bright="70000" contrast="-70000"/>
              </a:blip>
              <a:srcRect/>
              <a:stretch>
                <a:fillRect/>
              </a:stretch>
            </p:blipFill>
            <p:spPr bwMode="auto">
              <a:xfrm>
                <a:off x="4038600" y="3962400"/>
                <a:ext cx="2200275" cy="895351"/>
              </a:xfrm>
              <a:prstGeom prst="rect">
                <a:avLst/>
              </a:prstGeom>
              <a:noFill/>
            </p:spPr>
          </p:pic>
          <p:sp>
            <p:nvSpPr>
              <p:cNvPr id="21" name="Rectangle 20"/>
              <p:cNvSpPr/>
              <p:nvPr/>
            </p:nvSpPr>
            <p:spPr>
              <a:xfrm>
                <a:off x="3883131" y="4696785"/>
                <a:ext cx="2362200" cy="457200"/>
              </a:xfrm>
              <a:prstGeom prst="rect">
                <a:avLst/>
              </a:prstGeom>
              <a:solidFill>
                <a:srgbClr val="217F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grpSp>
      <p:sp>
        <p:nvSpPr>
          <p:cNvPr id="12" name="TextBox 11"/>
          <p:cNvSpPr txBox="1"/>
          <p:nvPr/>
        </p:nvSpPr>
        <p:spPr>
          <a:xfrm>
            <a:off x="114300" y="457200"/>
            <a:ext cx="8915400" cy="1446550"/>
          </a:xfrm>
          <a:prstGeom prst="rect">
            <a:avLst/>
          </a:prstGeom>
          <a:noFill/>
        </p:spPr>
        <p:txBody>
          <a:bodyPr wrap="square" rtlCol="0">
            <a:spAutoFit/>
          </a:bodyPr>
          <a:lstStyle/>
          <a:p>
            <a:pPr algn="ctr"/>
            <a:r>
              <a:rPr lang="en-US" sz="8800" dirty="0" smtClean="0">
                <a:solidFill>
                  <a:srgbClr val="FFFFE7"/>
                </a:solidFill>
                <a:effectLst>
                  <a:outerShdw blurRad="38100" dist="38100" dir="2700000" algn="tl">
                    <a:srgbClr val="000000">
                      <a:alpha val="43137"/>
                    </a:srgbClr>
                  </a:outerShdw>
                </a:effectLst>
                <a:latin typeface="KatTailHMK" pitchFamily="2" charset="0"/>
              </a:rPr>
              <a:t>Epiphany</a:t>
            </a:r>
          </a:p>
        </p:txBody>
      </p:sp>
      <p:grpSp>
        <p:nvGrpSpPr>
          <p:cNvPr id="11" name="Group 10"/>
          <p:cNvGrpSpPr/>
          <p:nvPr/>
        </p:nvGrpSpPr>
        <p:grpSpPr>
          <a:xfrm>
            <a:off x="5867400" y="3352800"/>
            <a:ext cx="3048000" cy="3200400"/>
            <a:chOff x="5867400" y="3352800"/>
            <a:chExt cx="3048000" cy="3200400"/>
          </a:xfrm>
        </p:grpSpPr>
        <p:sp>
          <p:nvSpPr>
            <p:cNvPr id="6" name="TextBox 5"/>
            <p:cNvSpPr txBox="1"/>
            <p:nvPr/>
          </p:nvSpPr>
          <p:spPr>
            <a:xfrm>
              <a:off x="6096000" y="3429000"/>
              <a:ext cx="2819400" cy="2825389"/>
            </a:xfrm>
            <a:prstGeom prst="rect">
              <a:avLst/>
            </a:prstGeom>
            <a:noFill/>
          </p:spPr>
          <p:txBody>
            <a:bodyPr wrap="square" rtlCol="0">
              <a:spAutoFit/>
            </a:bodyPr>
            <a:lstStyle/>
            <a:p>
              <a:pPr marL="514350" indent="-514350" algn="ctr">
                <a:lnSpc>
                  <a:spcPct val="120000"/>
                </a:lnSpc>
              </a:pPr>
              <a:r>
                <a:rPr lang="en-US" sz="3600" dirty="0" smtClean="0">
                  <a:solidFill>
                    <a:srgbClr val="FFFFE7"/>
                  </a:solidFill>
                  <a:effectLst>
                    <a:outerShdw blurRad="38100" dist="38100" dir="2700000" algn="tl">
                      <a:srgbClr val="000000">
                        <a:alpha val="43137"/>
                      </a:srgbClr>
                    </a:outerShdw>
                  </a:effectLst>
                </a:rPr>
                <a:t>Barriers</a:t>
              </a:r>
            </a:p>
            <a:p>
              <a:pPr marL="514350" indent="-514350">
                <a:lnSpc>
                  <a:spcPct val="120000"/>
                </a:lnSpc>
                <a:buAutoNum type="arabicParenBoth"/>
              </a:pPr>
              <a:r>
                <a:rPr lang="en-US" sz="2800" dirty="0" smtClean="0">
                  <a:solidFill>
                    <a:srgbClr val="FFFFE7"/>
                  </a:solidFill>
                  <a:effectLst>
                    <a:outerShdw blurRad="38100" dist="38100" dir="2700000" algn="tl">
                      <a:srgbClr val="000000">
                        <a:alpha val="43137"/>
                      </a:srgbClr>
                    </a:outerShdw>
                  </a:effectLst>
                </a:rPr>
                <a:t>Costs</a:t>
              </a:r>
            </a:p>
            <a:p>
              <a:pPr marL="514350" indent="-514350">
                <a:lnSpc>
                  <a:spcPct val="120000"/>
                </a:lnSpc>
                <a:buAutoNum type="arabicParenBoth"/>
              </a:pPr>
              <a:r>
                <a:rPr lang="en-US" sz="2800" dirty="0" smtClean="0">
                  <a:solidFill>
                    <a:srgbClr val="FFFFE7"/>
                  </a:solidFill>
                  <a:effectLst>
                    <a:outerShdw blurRad="38100" dist="38100" dir="2700000" algn="tl">
                      <a:srgbClr val="000000">
                        <a:alpha val="43137"/>
                      </a:srgbClr>
                    </a:outerShdw>
                  </a:effectLst>
                </a:rPr>
                <a:t>Fear</a:t>
              </a:r>
            </a:p>
            <a:p>
              <a:pPr marL="514350" indent="-514350">
                <a:lnSpc>
                  <a:spcPct val="120000"/>
                </a:lnSpc>
                <a:buFontTx/>
                <a:buAutoNum type="arabicParenBoth"/>
              </a:pPr>
              <a:r>
                <a:rPr lang="en-US" sz="2800" dirty="0" smtClean="0">
                  <a:solidFill>
                    <a:srgbClr val="FFFFE7"/>
                  </a:solidFill>
                  <a:effectLst>
                    <a:outerShdw blurRad="38100" dist="38100" dir="2700000" algn="tl">
                      <a:srgbClr val="000000">
                        <a:alpha val="43137"/>
                      </a:srgbClr>
                    </a:outerShdw>
                  </a:effectLst>
                </a:rPr>
                <a:t>Risks</a:t>
              </a:r>
            </a:p>
            <a:p>
              <a:pPr marL="514350" indent="-514350">
                <a:lnSpc>
                  <a:spcPct val="120000"/>
                </a:lnSpc>
                <a:buAutoNum type="arabicParenBoth"/>
              </a:pPr>
              <a:r>
                <a:rPr lang="en-US" sz="2800" dirty="0" smtClean="0">
                  <a:solidFill>
                    <a:srgbClr val="FFFFE7"/>
                  </a:solidFill>
                  <a:effectLst>
                    <a:outerShdw blurRad="38100" dist="38100" dir="2700000" algn="tl">
                      <a:srgbClr val="000000">
                        <a:alpha val="43137"/>
                      </a:srgbClr>
                    </a:outerShdw>
                  </a:effectLst>
                </a:rPr>
                <a:t>Uncertainty</a:t>
              </a:r>
            </a:p>
          </p:txBody>
        </p:sp>
        <p:cxnSp>
          <p:nvCxnSpPr>
            <p:cNvPr id="10" name="Straight Connector 9"/>
            <p:cNvCxnSpPr/>
            <p:nvPr/>
          </p:nvCxnSpPr>
          <p:spPr>
            <a:xfrm rot="5400000">
              <a:off x="4267200" y="4953000"/>
              <a:ext cx="3200400" cy="0"/>
            </a:xfrm>
            <a:prstGeom prst="line">
              <a:avLst/>
            </a:prstGeom>
            <a:ln w="57150">
              <a:solidFill>
                <a:srgbClr val="FFFFE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80999" y="533400"/>
            <a:ext cx="8238549" cy="3975100"/>
            <a:chOff x="380999" y="1066800"/>
            <a:chExt cx="8238549" cy="3975100"/>
          </a:xfrm>
        </p:grpSpPr>
        <p:pic>
          <p:nvPicPr>
            <p:cNvPr id="2" name="Picture 1" descr="My Epiphany1.jpg"/>
            <p:cNvPicPr>
              <a:picLocks noChangeAspect="1"/>
            </p:cNvPicPr>
            <p:nvPr/>
          </p:nvPicPr>
          <p:blipFill>
            <a:blip r:embed="rId3" cstate="print"/>
            <a:stretch>
              <a:fillRect/>
            </a:stretch>
          </p:blipFill>
          <p:spPr>
            <a:xfrm>
              <a:off x="380999" y="1066800"/>
              <a:ext cx="8238549" cy="3975100"/>
            </a:xfrm>
            <a:prstGeom prst="rect">
              <a:avLst/>
            </a:prstGeom>
          </p:spPr>
        </p:pic>
        <p:sp>
          <p:nvSpPr>
            <p:cNvPr id="4" name="TextBox 3"/>
            <p:cNvSpPr txBox="1"/>
            <p:nvPr/>
          </p:nvSpPr>
          <p:spPr>
            <a:xfrm>
              <a:off x="2971800" y="4110335"/>
              <a:ext cx="4724400" cy="461665"/>
            </a:xfrm>
            <a:prstGeom prst="rect">
              <a:avLst/>
            </a:prstGeom>
            <a:noFill/>
          </p:spPr>
          <p:txBody>
            <a:bodyPr wrap="square" rtlCol="0">
              <a:spAutoFit/>
            </a:bodyPr>
            <a:lstStyle/>
            <a:p>
              <a:r>
                <a:rPr lang="en-US" sz="2400" i="1" dirty="0" smtClean="0">
                  <a:latin typeface="Candara" pitchFamily="34" charset="0"/>
                </a:rPr>
                <a:t>Experience your ‘aha’ moment</a:t>
              </a:r>
              <a:endParaRPr lang="en-US" sz="2400" i="1" dirty="0">
                <a:latin typeface="Candara" pitchFamily="34" charset="0"/>
              </a:endParaRPr>
            </a:p>
          </p:txBody>
        </p:sp>
      </p:grpSp>
      <p:sp>
        <p:nvSpPr>
          <p:cNvPr id="7" name="TextBox 6"/>
          <p:cNvSpPr txBox="1"/>
          <p:nvPr/>
        </p:nvSpPr>
        <p:spPr>
          <a:xfrm>
            <a:off x="762000" y="4876800"/>
            <a:ext cx="7772400" cy="584775"/>
          </a:xfrm>
          <a:prstGeom prst="rect">
            <a:avLst/>
          </a:prstGeom>
          <a:noFill/>
        </p:spPr>
        <p:txBody>
          <a:bodyPr wrap="square" rtlCol="0">
            <a:spAutoFit/>
          </a:bodyPr>
          <a:lstStyle/>
          <a:p>
            <a:pPr algn="ctr"/>
            <a:r>
              <a:rPr lang="en-US" sz="3200" dirty="0" smtClean="0"/>
              <a:t>“Aha” moment that reveals our true </a:t>
            </a:r>
            <a:r>
              <a:rPr lang="en-US" sz="3200" u="sng" dirty="0" smtClean="0"/>
              <a:t>Nature</a:t>
            </a:r>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NONSEQUITOR.jpg"/>
          <p:cNvPicPr>
            <a:picLocks noChangeAspect="1"/>
          </p:cNvPicPr>
          <p:nvPr/>
        </p:nvPicPr>
        <p:blipFill>
          <a:blip r:embed="rId3" cstate="print"/>
          <a:stretch>
            <a:fillRect/>
          </a:stretch>
        </p:blipFill>
        <p:spPr>
          <a:xfrm>
            <a:off x="609600" y="0"/>
            <a:ext cx="8038681" cy="6858000"/>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y Epiphany1.jpg"/>
          <p:cNvPicPr>
            <a:picLocks noChangeAspect="1"/>
          </p:cNvPicPr>
          <p:nvPr/>
        </p:nvPicPr>
        <p:blipFill>
          <a:blip r:embed="rId3" cstate="print"/>
          <a:stretch>
            <a:fillRect/>
          </a:stretch>
        </p:blipFill>
        <p:spPr>
          <a:xfrm>
            <a:off x="381000" y="3962400"/>
            <a:ext cx="5080000" cy="2451100"/>
          </a:xfrm>
          <a:prstGeom prst="rect">
            <a:avLst/>
          </a:prstGeom>
        </p:spPr>
      </p:pic>
      <p:sp>
        <p:nvSpPr>
          <p:cNvPr id="4" name="TextBox 3"/>
          <p:cNvSpPr txBox="1"/>
          <p:nvPr/>
        </p:nvSpPr>
        <p:spPr>
          <a:xfrm>
            <a:off x="1981200" y="5786735"/>
            <a:ext cx="4419600" cy="461665"/>
          </a:xfrm>
          <a:prstGeom prst="rect">
            <a:avLst/>
          </a:prstGeom>
          <a:noFill/>
        </p:spPr>
        <p:txBody>
          <a:bodyPr wrap="square" rtlCol="0">
            <a:spAutoFit/>
          </a:bodyPr>
          <a:lstStyle/>
          <a:p>
            <a:r>
              <a:rPr lang="en-US" sz="2400" i="1" dirty="0" smtClean="0">
                <a:latin typeface="Candara" pitchFamily="34" charset="0"/>
              </a:rPr>
              <a:t>Experience your ‘aha’ moment</a:t>
            </a:r>
            <a:endParaRPr lang="en-US" sz="2400" i="1" dirty="0">
              <a:latin typeface="Candara" pitchFamily="34" charset="0"/>
            </a:endParaRPr>
          </a:p>
        </p:txBody>
      </p:sp>
      <p:sp>
        <p:nvSpPr>
          <p:cNvPr id="5" name="TextBox 4"/>
          <p:cNvSpPr txBox="1"/>
          <p:nvPr/>
        </p:nvSpPr>
        <p:spPr>
          <a:xfrm>
            <a:off x="228600" y="1066800"/>
            <a:ext cx="8534400" cy="2354491"/>
          </a:xfrm>
          <a:prstGeom prst="rect">
            <a:avLst/>
          </a:prstGeom>
          <a:noFill/>
        </p:spPr>
        <p:txBody>
          <a:bodyPr wrap="square" rtlCol="0">
            <a:spAutoFit/>
          </a:bodyPr>
          <a:lstStyle/>
          <a:p>
            <a:r>
              <a:rPr lang="en-US" sz="3600" dirty="0" smtClean="0">
                <a:latin typeface="Candara" pitchFamily="34" charset="0"/>
                <a:sym typeface="Wingdings"/>
              </a:rPr>
              <a:t></a:t>
            </a:r>
            <a:r>
              <a:rPr lang="en-US" sz="3200" dirty="0" smtClean="0">
                <a:effectLst>
                  <a:outerShdw blurRad="38100" dist="38100" dir="2700000" algn="tl">
                    <a:srgbClr val="000000">
                      <a:alpha val="43137"/>
                    </a:srgbClr>
                  </a:outerShdw>
                </a:effectLst>
                <a:latin typeface="Candara" pitchFamily="34" charset="0"/>
              </a:rPr>
              <a:t>Seek </a:t>
            </a:r>
            <a:r>
              <a:rPr lang="en-US" sz="3200" dirty="0" smtClean="0">
                <a:effectLst>
                  <a:outerShdw blurRad="38100" dist="38100" dir="2700000" algn="tl">
                    <a:srgbClr val="000000">
                      <a:alpha val="43137"/>
                    </a:srgbClr>
                  </a:outerShdw>
                </a:effectLst>
                <a:latin typeface="Candara" pitchFamily="34" charset="0"/>
              </a:rPr>
              <a:t>something more </a:t>
            </a:r>
            <a:r>
              <a:rPr lang="en-US" sz="3200" i="1" u="sng" dirty="0" smtClean="0">
                <a:effectLst>
                  <a:outerShdw blurRad="38100" dist="38100" dir="2700000" algn="tl">
                    <a:srgbClr val="000000">
                      <a:alpha val="43137"/>
                    </a:srgbClr>
                  </a:outerShdw>
                </a:effectLst>
                <a:latin typeface="Candara" pitchFamily="34" charset="0"/>
              </a:rPr>
              <a:t>VALUABLE</a:t>
            </a:r>
            <a:endParaRPr lang="en-US" sz="3600" dirty="0" smtClean="0">
              <a:effectLst>
                <a:outerShdw blurRad="38100" dist="38100" dir="2700000" algn="tl">
                  <a:srgbClr val="000000">
                    <a:alpha val="43137"/>
                  </a:srgbClr>
                </a:outerShdw>
              </a:effectLst>
              <a:latin typeface="Candara" pitchFamily="34" charset="0"/>
            </a:endParaRPr>
          </a:p>
          <a:p>
            <a:pPr algn="ctr">
              <a:spcBef>
                <a:spcPts val="1800"/>
              </a:spcBef>
            </a:pPr>
            <a:r>
              <a:rPr lang="en-US" sz="2400" dirty="0" smtClean="0">
                <a:latin typeface="Candara" pitchFamily="34" charset="0"/>
              </a:rPr>
              <a:t>“What is more, I consider everything a loss compared to the surpassing greatness of knowing Christ Jesus my Lord, for whose sake I have lost all things. I consider them rubbish, that I may gain Christ.” Phil </a:t>
            </a:r>
            <a:r>
              <a:rPr lang="en-US" sz="2400" dirty="0" smtClean="0">
                <a:latin typeface="Candara" pitchFamily="34" charset="0"/>
              </a:rPr>
              <a:t>3:8</a:t>
            </a:r>
            <a:endParaRPr lang="en-US" sz="2400" dirty="0" smtClean="0">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y Epiphany1.jpg"/>
          <p:cNvPicPr>
            <a:picLocks noChangeAspect="1"/>
          </p:cNvPicPr>
          <p:nvPr/>
        </p:nvPicPr>
        <p:blipFill>
          <a:blip r:embed="rId3" cstate="print"/>
          <a:stretch>
            <a:fillRect/>
          </a:stretch>
        </p:blipFill>
        <p:spPr>
          <a:xfrm>
            <a:off x="381000" y="3962400"/>
            <a:ext cx="5080000" cy="2451100"/>
          </a:xfrm>
          <a:prstGeom prst="rect">
            <a:avLst/>
          </a:prstGeom>
        </p:spPr>
      </p:pic>
      <p:sp>
        <p:nvSpPr>
          <p:cNvPr id="4" name="TextBox 3"/>
          <p:cNvSpPr txBox="1"/>
          <p:nvPr/>
        </p:nvSpPr>
        <p:spPr>
          <a:xfrm>
            <a:off x="1981200" y="5786735"/>
            <a:ext cx="4419600" cy="461665"/>
          </a:xfrm>
          <a:prstGeom prst="rect">
            <a:avLst/>
          </a:prstGeom>
          <a:noFill/>
        </p:spPr>
        <p:txBody>
          <a:bodyPr wrap="square" rtlCol="0">
            <a:spAutoFit/>
          </a:bodyPr>
          <a:lstStyle/>
          <a:p>
            <a:r>
              <a:rPr lang="en-US" sz="2400" i="1" dirty="0" smtClean="0">
                <a:latin typeface="Candara" pitchFamily="34" charset="0"/>
              </a:rPr>
              <a:t>Experience your ‘aha’ moment</a:t>
            </a:r>
            <a:endParaRPr lang="en-US" sz="2400" i="1" dirty="0">
              <a:latin typeface="Candara" pitchFamily="34" charset="0"/>
            </a:endParaRPr>
          </a:p>
        </p:txBody>
      </p:sp>
      <p:sp>
        <p:nvSpPr>
          <p:cNvPr id="5" name="TextBox 4"/>
          <p:cNvSpPr txBox="1"/>
          <p:nvPr/>
        </p:nvSpPr>
        <p:spPr>
          <a:xfrm>
            <a:off x="228600" y="1066800"/>
            <a:ext cx="8534400" cy="1615827"/>
          </a:xfrm>
          <a:prstGeom prst="rect">
            <a:avLst/>
          </a:prstGeom>
          <a:noFill/>
        </p:spPr>
        <p:txBody>
          <a:bodyPr wrap="square" rtlCol="0">
            <a:spAutoFit/>
          </a:bodyPr>
          <a:lstStyle/>
          <a:p>
            <a:r>
              <a:rPr lang="en-US" sz="3600" dirty="0" smtClean="0">
                <a:latin typeface="Candara" pitchFamily="34" charset="0"/>
                <a:sym typeface="Wingdings"/>
              </a:rPr>
              <a:t></a:t>
            </a:r>
            <a:r>
              <a:rPr lang="en-US" sz="3200" dirty="0" smtClean="0">
                <a:effectLst>
                  <a:outerShdw blurRad="38100" dist="38100" dir="2700000" algn="tl">
                    <a:srgbClr val="000000">
                      <a:alpha val="43137"/>
                    </a:srgbClr>
                  </a:outerShdw>
                </a:effectLst>
                <a:latin typeface="Candara" pitchFamily="34" charset="0"/>
              </a:rPr>
              <a:t>Learn </a:t>
            </a:r>
            <a:r>
              <a:rPr lang="en-US" sz="3200" dirty="0" smtClean="0">
                <a:effectLst>
                  <a:outerShdw blurRad="38100" dist="38100" dir="2700000" algn="tl">
                    <a:srgbClr val="000000">
                      <a:alpha val="43137"/>
                    </a:srgbClr>
                  </a:outerShdw>
                </a:effectLst>
                <a:latin typeface="Candara" pitchFamily="34" charset="0"/>
              </a:rPr>
              <a:t>what to </a:t>
            </a:r>
            <a:r>
              <a:rPr lang="en-US" sz="3200" u="sng" dirty="0" smtClean="0">
                <a:effectLst>
                  <a:outerShdw blurRad="38100" dist="38100" dir="2700000" algn="tl">
                    <a:srgbClr val="000000">
                      <a:alpha val="43137"/>
                    </a:srgbClr>
                  </a:outerShdw>
                </a:effectLst>
                <a:latin typeface="Candara" pitchFamily="34" charset="0"/>
              </a:rPr>
              <a:t>KEEP</a:t>
            </a:r>
            <a:r>
              <a:rPr lang="en-US" sz="3200" dirty="0" smtClean="0">
                <a:effectLst>
                  <a:outerShdw blurRad="38100" dist="38100" dir="2700000" algn="tl">
                    <a:srgbClr val="000000">
                      <a:alpha val="43137"/>
                    </a:srgbClr>
                  </a:outerShdw>
                </a:effectLst>
                <a:latin typeface="Candara" pitchFamily="34" charset="0"/>
              </a:rPr>
              <a:t> and what to </a:t>
            </a:r>
            <a:r>
              <a:rPr lang="en-US" sz="3200" u="sng" dirty="0" smtClean="0">
                <a:effectLst>
                  <a:outerShdw blurRad="38100" dist="38100" dir="2700000" algn="tl">
                    <a:srgbClr val="000000">
                      <a:alpha val="43137"/>
                    </a:srgbClr>
                  </a:outerShdw>
                </a:effectLst>
                <a:latin typeface="Candara" pitchFamily="34" charset="0"/>
              </a:rPr>
              <a:t>RELEASE</a:t>
            </a:r>
            <a:endParaRPr lang="en-US" sz="3600" dirty="0" smtClean="0">
              <a:effectLst>
                <a:outerShdw blurRad="38100" dist="38100" dir="2700000" algn="tl">
                  <a:srgbClr val="000000">
                    <a:alpha val="43137"/>
                  </a:srgbClr>
                </a:outerShdw>
              </a:effectLst>
              <a:latin typeface="Candara" pitchFamily="34" charset="0"/>
            </a:endParaRPr>
          </a:p>
          <a:p>
            <a:pPr>
              <a:spcBef>
                <a:spcPts val="1800"/>
              </a:spcBef>
            </a:pPr>
            <a:r>
              <a:rPr lang="en-US" sz="2400" dirty="0" smtClean="0">
                <a:latin typeface="Candara" pitchFamily="34" charset="0"/>
              </a:rPr>
              <a:t>“Do not store up for yourselves treasures on earth, where moth and rust destroy, and where thieves break in and steal.”  </a:t>
            </a:r>
            <a:r>
              <a:rPr lang="en-US" sz="2400" dirty="0" smtClean="0">
                <a:latin typeface="Candara" pitchFamily="34" charset="0"/>
              </a:rPr>
              <a:t>Mt 6:19</a:t>
            </a:r>
            <a:endParaRPr lang="en-US" sz="2400" dirty="0" smtClean="0">
              <a:latin typeface="Candara"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1748</TotalTime>
  <Words>243</Words>
  <Application>Microsoft Office PowerPoint</Application>
  <PresentationFormat>On-screen Show (4:3)</PresentationFormat>
  <Paragraphs>38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Gedon</dc:creator>
  <cp:lastModifiedBy>Steve Gedon</cp:lastModifiedBy>
  <cp:revision>167</cp:revision>
  <dcterms:created xsi:type="dcterms:W3CDTF">2013-01-04T15:44:00Z</dcterms:created>
  <dcterms:modified xsi:type="dcterms:W3CDTF">2013-01-12T19:15:58Z</dcterms:modified>
</cp:coreProperties>
</file>